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07"/>
  </p:normalViewPr>
  <p:slideViewPr>
    <p:cSldViewPr snapToGrid="0">
      <p:cViewPr varScale="1">
        <p:scale>
          <a:sx n="57" d="100"/>
          <a:sy n="57"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45.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4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46.png"/><Relationship Id="rId27"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52.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1.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53.png"/><Relationship Id="rId27" Type="http://schemas.openxmlformats.org/officeDocument/2006/relationships/image" Target="../media/image54.png"/><Relationship Id="rId30"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52.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59.png"/><Relationship Id="rId24" Type="http://schemas.openxmlformats.org/officeDocument/2006/relationships/image" Target="../media/image27.png"/><Relationship Id="rId32" Type="http://schemas.openxmlformats.org/officeDocument/2006/relationships/image" Target="../media/image61.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55.png"/><Relationship Id="rId10" Type="http://schemas.openxmlformats.org/officeDocument/2006/relationships/image" Target="../media/image58.png"/><Relationship Id="rId19" Type="http://schemas.openxmlformats.org/officeDocument/2006/relationships/image" Target="../media/image22.png"/><Relationship Id="rId31" Type="http://schemas.openxmlformats.org/officeDocument/2006/relationships/image" Target="../media/image60.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53.png"/><Relationship Id="rId27" Type="http://schemas.openxmlformats.org/officeDocument/2006/relationships/image" Target="../media/image54.png"/><Relationship Id="rId30"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 Type="http://schemas.openxmlformats.org/officeDocument/2006/relationships/image" Target="../media/image74.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2" Type="http://schemas.openxmlformats.org/officeDocument/2006/relationships/image" Target="../media/image73.png"/><Relationship Id="rId16" Type="http://schemas.openxmlformats.org/officeDocument/2006/relationships/image" Target="../media/image87.png"/><Relationship Id="rId20" Type="http://schemas.openxmlformats.org/officeDocument/2006/relationships/image" Target="../media/image91.png"/><Relationship Id="rId29"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8.png"/><Relationship Id="rId10" Type="http://schemas.openxmlformats.org/officeDocument/2006/relationships/image" Target="../media/image124.png"/><Relationship Id="rId4" Type="http://schemas.openxmlformats.org/officeDocument/2006/relationships/image" Target="../media/image117.png"/><Relationship Id="rId9" Type="http://schemas.openxmlformats.org/officeDocument/2006/relationships/image" Target="../media/image123.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15.png"/><Relationship Id="rId16"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29.png"/><Relationship Id="rId11" Type="http://schemas.openxmlformats.org/officeDocument/2006/relationships/image" Target="../media/image125.png"/><Relationship Id="rId5" Type="http://schemas.openxmlformats.org/officeDocument/2006/relationships/image" Target="../media/image118.png"/><Relationship Id="rId15" Type="http://schemas.openxmlformats.org/officeDocument/2006/relationships/image" Target="../media/image131.png"/><Relationship Id="rId10" Type="http://schemas.openxmlformats.org/officeDocument/2006/relationships/image" Target="../media/image124.png"/><Relationship Id="rId4" Type="http://schemas.openxmlformats.org/officeDocument/2006/relationships/image" Target="../media/image128.png"/><Relationship Id="rId9" Type="http://schemas.openxmlformats.org/officeDocument/2006/relationships/image" Target="../media/image123.png"/><Relationship Id="rId14" Type="http://schemas.openxmlformats.org/officeDocument/2006/relationships/image" Target="../media/image130.png"/></Relationships>
</file>

<file path=ppt/slides/_rels/slide3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19.png"/><Relationship Id="rId7"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18.png"/><Relationship Id="rId4" Type="http://schemas.openxmlformats.org/officeDocument/2006/relationships/image" Target="../media/image133.png"/></Relationships>
</file>

<file path=ppt/slides/_rels/slide3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19.png"/><Relationship Id="rId7"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18.png"/><Relationship Id="rId4" Type="http://schemas.openxmlformats.org/officeDocument/2006/relationships/image" Target="../media/image133.png"/></Relationships>
</file>

<file path=ppt/slides/_rels/slide3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19.png"/><Relationship Id="rId7"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18.png"/><Relationship Id="rId10" Type="http://schemas.openxmlformats.org/officeDocument/2006/relationships/image" Target="../media/image138.png"/><Relationship Id="rId4" Type="http://schemas.openxmlformats.org/officeDocument/2006/relationships/image" Target="../media/image133.png"/><Relationship Id="rId9" Type="http://schemas.openxmlformats.org/officeDocument/2006/relationships/image" Target="../media/image137.png"/></Relationships>
</file>

<file path=ppt/slides/_rels/slide38.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3.png"/><Relationship Id="rId3" Type="http://schemas.openxmlformats.org/officeDocument/2006/relationships/image" Target="../media/image140.pn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2.png"/><Relationship Id="rId33" Type="http://schemas.openxmlformats.org/officeDocument/2006/relationships/image" Target="../media/image170.png"/><Relationship Id="rId2" Type="http://schemas.openxmlformats.org/officeDocument/2006/relationships/image" Target="../media/image139.png"/><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148.pn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28" Type="http://schemas.openxmlformats.org/officeDocument/2006/relationships/image" Target="../media/image165.png"/><Relationship Id="rId10" Type="http://schemas.openxmlformats.org/officeDocument/2006/relationships/image" Target="../media/image147.png"/><Relationship Id="rId19" Type="http://schemas.openxmlformats.org/officeDocument/2006/relationships/image" Target="../media/image156.png"/><Relationship Id="rId31" Type="http://schemas.openxmlformats.org/officeDocument/2006/relationships/image" Target="../media/image168.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4.png"/><Relationship Id="rId30" Type="http://schemas.openxmlformats.org/officeDocument/2006/relationships/image" Target="../media/image167.png"/><Relationship Id="rId8" Type="http://schemas.openxmlformats.org/officeDocument/2006/relationships/image" Target="../media/image145.png"/></Relationships>
</file>

<file path=ppt/slides/_rels/slide3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2.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1.png"/><Relationship Id="rId2" Type="http://schemas.openxmlformats.org/officeDocument/2006/relationships/image" Target="../media/image5.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40.png"/><Relationship Id="rId5" Type="http://schemas.openxmlformats.org/officeDocument/2006/relationships/image" Target="../media/image8.png"/><Relationship Id="rId15" Type="http://schemas.openxmlformats.org/officeDocument/2006/relationships/image" Target="../media/image33.png"/><Relationship Id="rId23"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32.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推論と学習の仕組み"/>
          <p:cNvSpPr txBox="1"/>
          <p:nvPr/>
        </p:nvSpPr>
        <p:spPr>
          <a:xfrm>
            <a:off x="9220200" y="6125975"/>
            <a:ext cx="5943601"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100"/>
            </a:lvl1pPr>
          </a:lstStyle>
          <a:p>
            <a:r>
              <a:t>推論と学習の仕組み</a:t>
            </a:r>
          </a:p>
        </p:txBody>
      </p:sp>
      <p:pic>
        <p:nvPicPr>
          <p:cNvPr id="120" name="スクリーンショット 2022-11-08 12.35.58.png" descr="スクリーンショット 2022-11-08 12.35.58.png"/>
          <p:cNvPicPr>
            <a:picLocks noChangeAspect="1"/>
          </p:cNvPicPr>
          <p:nvPr/>
        </p:nvPicPr>
        <p:blipFill>
          <a:blip r:embed="rId2"/>
          <a:stretch>
            <a:fillRect/>
          </a:stretch>
        </p:blipFill>
        <p:spPr>
          <a:xfrm>
            <a:off x="-41508" y="-69869"/>
            <a:ext cx="24587759" cy="14207703"/>
          </a:xfrm>
          <a:prstGeom prst="rect">
            <a:avLst/>
          </a:prstGeom>
          <a:ln w="12700">
            <a:miter lim="400000"/>
          </a:ln>
        </p:spPr>
      </p:pic>
      <p:pic>
        <p:nvPicPr>
          <p:cNvPr id="2" name="スクリーンショット 2024-03-07 16.19.54.png" descr="スクリーンショット 2024-03-07 16.19.54.png">
            <a:extLst>
              <a:ext uri="{FF2B5EF4-FFF2-40B4-BE49-F238E27FC236}">
                <a16:creationId xmlns:a16="http://schemas.microsoft.com/office/drawing/2014/main" id="{7316969E-F423-EB6E-5575-8E7DA26A745E}"/>
              </a:ext>
            </a:extLst>
          </p:cNvPr>
          <p:cNvPicPr>
            <a:picLocks noChangeAspect="1"/>
          </p:cNvPicPr>
          <p:nvPr/>
        </p:nvPicPr>
        <p:blipFill>
          <a:blip r:embed="rId3"/>
          <a:stretch>
            <a:fillRect/>
          </a:stretch>
        </p:blipFill>
        <p:spPr>
          <a:xfrm>
            <a:off x="377856" y="8320613"/>
            <a:ext cx="6776355" cy="4901656"/>
          </a:xfrm>
          <a:prstGeom prst="rect">
            <a:avLst/>
          </a:prstGeom>
          <a:ln w="12700">
            <a:miter lim="400000"/>
          </a:ln>
        </p:spPr>
      </p:pic>
      <p:pic>
        <p:nvPicPr>
          <p:cNvPr id="3" name="図 2" descr="QR コード&#10;&#10;自動的に生成された説明">
            <a:extLst>
              <a:ext uri="{FF2B5EF4-FFF2-40B4-BE49-F238E27FC236}">
                <a16:creationId xmlns:a16="http://schemas.microsoft.com/office/drawing/2014/main" id="{50BE6DC7-3C6F-F682-02A9-A391DCDD2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22" y="9707758"/>
            <a:ext cx="3423197" cy="3423197"/>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4AB35B13-8CB9-2AD7-3E28-9749D4C9A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6" name="楕円"/>
          <p:cNvSpPr/>
          <p:nvPr/>
        </p:nvSpPr>
        <p:spPr>
          <a:xfrm>
            <a:off x="6531374" y="5466413"/>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7" name="楕円"/>
          <p:cNvSpPr/>
          <p:nvPr/>
        </p:nvSpPr>
        <p:spPr>
          <a:xfrm>
            <a:off x="6531374" y="315767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8" name="楕円"/>
          <p:cNvSpPr/>
          <p:nvPr/>
        </p:nvSpPr>
        <p:spPr>
          <a:xfrm>
            <a:off x="11504474" y="2066669"/>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9" name="楕円"/>
          <p:cNvSpPr/>
          <p:nvPr/>
        </p:nvSpPr>
        <p:spPr>
          <a:xfrm>
            <a:off x="11504474" y="634421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30" name="楕円"/>
          <p:cNvSpPr/>
          <p:nvPr/>
        </p:nvSpPr>
        <p:spPr>
          <a:xfrm>
            <a:off x="11504474" y="4198078"/>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731" name="テキスト"/>
              <p:cNvSpPr txBox="1"/>
              <p:nvPr/>
            </p:nvSpPr>
            <p:spPr>
              <a:xfrm>
                <a:off x="13008635" y="2342564"/>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r>
                        <a:rPr sz="3400" i="1">
                          <a:solidFill>
                            <a:srgbClr val="000000"/>
                          </a:solidFill>
                          <a:latin typeface="Cambria Math" panose="02040503050406030204" pitchFamily="18" charset="0"/>
                        </a:rPr>
                        <m:t>)</m:t>
                      </m:r>
                    </m:oMath>
                  </m:oMathPara>
                </a14:m>
                <a:endParaRPr/>
              </a:p>
            </p:txBody>
          </p:sp>
        </mc:Choice>
        <mc:Fallback xmlns="">
          <p:sp>
            <p:nvSpPr>
              <p:cNvPr id="731" name="テキスト"/>
              <p:cNvSpPr txBox="1">
                <a:spLocks noRot="1" noChangeAspect="1" noMove="1" noResize="1" noEditPoints="1" noAdjustHandles="1" noChangeArrowheads="1" noChangeShapeType="1" noTextEdit="1"/>
              </p:cNvSpPr>
              <p:nvPr/>
            </p:nvSpPr>
            <p:spPr>
              <a:xfrm>
                <a:off x="13008635" y="2342564"/>
                <a:ext cx="899837" cy="718212"/>
              </a:xfrm>
              <a:prstGeom prst="rect">
                <a:avLst/>
              </a:prstGeom>
              <a:blipFill>
                <a:blip r:embed="rId2"/>
                <a:stretch>
                  <a:fillRect l="-38889" r="-22222"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732" name="線"/>
          <p:cNvSpPr/>
          <p:nvPr/>
        </p:nvSpPr>
        <p:spPr>
          <a:xfrm flipV="1">
            <a:off x="12824914" y="2066669"/>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733" name="テキスト"/>
              <p:cNvSpPr txBox="1"/>
              <p:nvPr/>
            </p:nvSpPr>
            <p:spPr>
              <a:xfrm>
                <a:off x="13004795" y="4481338"/>
                <a:ext cx="90751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r>
                        <a:rPr sz="3400" i="1">
                          <a:solidFill>
                            <a:srgbClr val="000000"/>
                          </a:solidFill>
                          <a:latin typeface="Cambria Math" panose="02040503050406030204" pitchFamily="18" charset="0"/>
                        </a:rPr>
                        <m:t>)</m:t>
                      </m:r>
                    </m:oMath>
                  </m:oMathPara>
                </a14:m>
                <a:endParaRPr/>
              </a:p>
            </p:txBody>
          </p:sp>
        </mc:Choice>
        <mc:Fallback xmlns="">
          <p:sp>
            <p:nvSpPr>
              <p:cNvPr id="733" name="テキスト"/>
              <p:cNvSpPr txBox="1">
                <a:spLocks noRot="1" noChangeAspect="1" noMove="1" noResize="1" noEditPoints="1" noAdjustHandles="1" noChangeArrowheads="1" noChangeShapeType="1" noTextEdit="1"/>
              </p:cNvSpPr>
              <p:nvPr/>
            </p:nvSpPr>
            <p:spPr>
              <a:xfrm>
                <a:off x="13004795" y="4481338"/>
                <a:ext cx="907517" cy="718212"/>
              </a:xfrm>
              <a:prstGeom prst="rect">
                <a:avLst/>
              </a:prstGeom>
              <a:blipFill>
                <a:blip r:embed="rId3"/>
                <a:stretch>
                  <a:fillRect l="-36986" r="-23288" b="-1379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734" name="線"/>
          <p:cNvSpPr/>
          <p:nvPr/>
        </p:nvSpPr>
        <p:spPr>
          <a:xfrm flipV="1">
            <a:off x="12824914" y="4212809"/>
            <a:ext cx="1" cy="1270001"/>
          </a:xfrm>
          <a:prstGeom prst="line">
            <a:avLst/>
          </a:prstGeom>
          <a:ln w="25400">
            <a:solidFill>
              <a:srgbClr val="000000"/>
            </a:solidFill>
            <a:miter lim="400000"/>
          </a:ln>
        </p:spPr>
        <p:txBody>
          <a:bodyPr lIns="50800" tIns="50800" rIns="50800" bIns="50800" anchor="ctr"/>
          <a:lstStyle/>
          <a:p>
            <a:endParaRPr/>
          </a:p>
        </p:txBody>
      </p:sp>
      <p:sp>
        <p:nvSpPr>
          <p:cNvPr id="735" name="線"/>
          <p:cNvSpPr/>
          <p:nvPr/>
        </p:nvSpPr>
        <p:spPr>
          <a:xfrm flipV="1">
            <a:off x="12824914" y="6342186"/>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736" name="テキスト"/>
              <p:cNvSpPr txBox="1"/>
              <p:nvPr/>
            </p:nvSpPr>
            <p:spPr>
              <a:xfrm>
                <a:off x="13006995" y="6617966"/>
                <a:ext cx="903117" cy="72250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r>
                        <a:rPr sz="3400" i="1">
                          <a:solidFill>
                            <a:srgbClr val="000000"/>
                          </a:solidFill>
                          <a:latin typeface="Cambria Math" panose="02040503050406030204" pitchFamily="18" charset="0"/>
                        </a:rPr>
                        <m:t>)</m:t>
                      </m:r>
                    </m:oMath>
                  </m:oMathPara>
                </a14:m>
                <a:endParaRPr/>
              </a:p>
            </p:txBody>
          </p:sp>
        </mc:Choice>
        <mc:Fallback xmlns="">
          <p:sp>
            <p:nvSpPr>
              <p:cNvPr id="736" name="テキスト"/>
              <p:cNvSpPr txBox="1">
                <a:spLocks noRot="1" noChangeAspect="1" noMove="1" noResize="1" noEditPoints="1" noAdjustHandles="1" noChangeArrowheads="1" noChangeShapeType="1" noTextEdit="1"/>
              </p:cNvSpPr>
              <p:nvPr/>
            </p:nvSpPr>
            <p:spPr>
              <a:xfrm>
                <a:off x="13006995" y="6617966"/>
                <a:ext cx="903117" cy="722504"/>
              </a:xfrm>
              <a:prstGeom prst="rect">
                <a:avLst/>
              </a:prstGeom>
              <a:blipFill>
                <a:blip r:embed="rId4"/>
                <a:stretch>
                  <a:fillRect l="-38889" r="-23611"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7" name="テキスト"/>
              <p:cNvSpPr txBox="1"/>
              <p:nvPr/>
            </p:nvSpPr>
            <p:spPr>
              <a:xfrm>
                <a:off x="12062413" y="2350704"/>
                <a:ext cx="46831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oMath>
                  </m:oMathPara>
                </a14:m>
                <a:endParaRPr/>
              </a:p>
            </p:txBody>
          </p:sp>
        </mc:Choice>
        <mc:Fallback xmlns="">
          <p:sp>
            <p:nvSpPr>
              <p:cNvPr id="737" name="テキスト"/>
              <p:cNvSpPr txBox="1">
                <a:spLocks noRot="1" noChangeAspect="1" noMove="1" noResize="1" noEditPoints="1" noAdjustHandles="1" noChangeArrowheads="1" noChangeShapeType="1" noTextEdit="1"/>
              </p:cNvSpPr>
              <p:nvPr/>
            </p:nvSpPr>
            <p:spPr>
              <a:xfrm>
                <a:off x="12062413" y="2350704"/>
                <a:ext cx="468319" cy="697486"/>
              </a:xfrm>
              <a:prstGeom prst="rect">
                <a:avLst/>
              </a:prstGeom>
              <a:blipFill>
                <a:blip r:embed="rId5"/>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8" name="テキスト"/>
              <p:cNvSpPr txBox="1"/>
              <p:nvPr/>
            </p:nvSpPr>
            <p:spPr>
              <a:xfrm>
                <a:off x="12058573" y="4513304"/>
                <a:ext cx="47599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oMath>
                  </m:oMathPara>
                </a14:m>
                <a:endParaRPr/>
              </a:p>
            </p:txBody>
          </p:sp>
        </mc:Choice>
        <mc:Fallback xmlns="">
          <p:sp>
            <p:nvSpPr>
              <p:cNvPr id="738" name="テキスト"/>
              <p:cNvSpPr txBox="1">
                <a:spLocks noRot="1" noChangeAspect="1" noMove="1" noResize="1" noEditPoints="1" noAdjustHandles="1" noChangeArrowheads="1" noChangeShapeType="1" noTextEdit="1"/>
              </p:cNvSpPr>
              <p:nvPr/>
            </p:nvSpPr>
            <p:spPr>
              <a:xfrm>
                <a:off x="12058573" y="4513304"/>
                <a:ext cx="475999" cy="697486"/>
              </a:xfrm>
              <a:prstGeom prst="rect">
                <a:avLst/>
              </a:prstGeom>
              <a:blipFill>
                <a:blip r:embed="rId6"/>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9" name="テキスト"/>
              <p:cNvSpPr txBox="1"/>
              <p:nvPr/>
            </p:nvSpPr>
            <p:spPr>
              <a:xfrm>
                <a:off x="12060773" y="6603235"/>
                <a:ext cx="47159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oMath>
                  </m:oMathPara>
                </a14:m>
                <a:endParaRPr/>
              </a:p>
            </p:txBody>
          </p:sp>
        </mc:Choice>
        <mc:Fallback xmlns="">
          <p:sp>
            <p:nvSpPr>
              <p:cNvPr id="739" name="テキスト"/>
              <p:cNvSpPr txBox="1">
                <a:spLocks noRot="1" noChangeAspect="1" noMove="1" noResize="1" noEditPoints="1" noAdjustHandles="1" noChangeArrowheads="1" noChangeShapeType="1" noTextEdit="1"/>
              </p:cNvSpPr>
              <p:nvPr/>
            </p:nvSpPr>
            <p:spPr>
              <a:xfrm>
                <a:off x="12060773" y="6603235"/>
                <a:ext cx="471599" cy="701778"/>
              </a:xfrm>
              <a:prstGeom prst="rect">
                <a:avLst/>
              </a:prstGeom>
              <a:blipFill>
                <a:blip r:embed="rId7"/>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740" name="楕円"/>
          <p:cNvSpPr/>
          <p:nvPr/>
        </p:nvSpPr>
        <p:spPr>
          <a:xfrm>
            <a:off x="16477574" y="4198078"/>
            <a:ext cx="2613243" cy="1270001"/>
          </a:xfrm>
          <a:prstGeom prst="ellipse">
            <a:avLst/>
          </a:prstGeom>
          <a:ln w="25400">
            <a:solidFill>
              <a:srgbClr val="000000"/>
            </a:solidFill>
            <a:miter lim="400000"/>
          </a:ln>
        </p:spPr>
        <p:txBody>
          <a:bodyPr lIns="0" tIns="0" rIns="0" bIns="0" anchor="ctr"/>
          <a:lstStyle/>
          <a:p>
            <a:pPr>
              <a:defRPr sz="3200">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741" name="テキスト"/>
              <p:cNvSpPr txBox="1"/>
              <p:nvPr/>
            </p:nvSpPr>
            <p:spPr>
              <a:xfrm>
                <a:off x="17981736" y="4473972"/>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r>
                        <a:rPr sz="3400" i="1">
                          <a:solidFill>
                            <a:srgbClr val="000000"/>
                          </a:solidFill>
                          <a:latin typeface="Cambria Math" panose="02040503050406030204" pitchFamily="18" charset="0"/>
                        </a:rPr>
                        <m:t>)</m:t>
                      </m:r>
                    </m:oMath>
                  </m:oMathPara>
                </a14:m>
                <a:endParaRPr/>
              </a:p>
            </p:txBody>
          </p:sp>
        </mc:Choice>
        <mc:Fallback xmlns="">
          <p:sp>
            <p:nvSpPr>
              <p:cNvPr id="741" name="テキスト"/>
              <p:cNvSpPr txBox="1">
                <a:spLocks noRot="1" noChangeAspect="1" noMove="1" noResize="1" noEditPoints="1" noAdjustHandles="1" noChangeArrowheads="1" noChangeShapeType="1" noTextEdit="1"/>
              </p:cNvSpPr>
              <p:nvPr/>
            </p:nvSpPr>
            <p:spPr>
              <a:xfrm>
                <a:off x="17981736" y="4473972"/>
                <a:ext cx="899837" cy="718212"/>
              </a:xfrm>
              <a:prstGeom prst="rect">
                <a:avLst/>
              </a:prstGeom>
              <a:blipFill>
                <a:blip r:embed="rId8"/>
                <a:stretch>
                  <a:fillRect l="-39437" r="-23944"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742" name="線"/>
          <p:cNvSpPr/>
          <p:nvPr/>
        </p:nvSpPr>
        <p:spPr>
          <a:xfrm flipV="1">
            <a:off x="17798014" y="4198078"/>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743" name="テキスト"/>
              <p:cNvSpPr txBox="1"/>
              <p:nvPr/>
            </p:nvSpPr>
            <p:spPr>
              <a:xfrm>
                <a:off x="17035514" y="4482113"/>
                <a:ext cx="468318"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oMath>
                  </m:oMathPara>
                </a14:m>
                <a:endParaRPr/>
              </a:p>
            </p:txBody>
          </p:sp>
        </mc:Choice>
        <mc:Fallback xmlns="">
          <p:sp>
            <p:nvSpPr>
              <p:cNvPr id="743" name="テキスト"/>
              <p:cNvSpPr txBox="1">
                <a:spLocks noRot="1" noChangeAspect="1" noMove="1" noResize="1" noEditPoints="1" noAdjustHandles="1" noChangeArrowheads="1" noChangeShapeType="1" noTextEdit="1"/>
              </p:cNvSpPr>
              <p:nvPr/>
            </p:nvSpPr>
            <p:spPr>
              <a:xfrm>
                <a:off x="17035514" y="4482113"/>
                <a:ext cx="468318" cy="697486"/>
              </a:xfrm>
              <a:prstGeom prst="rect">
                <a:avLst/>
              </a:prstGeom>
              <a:blipFill>
                <a:blip r:embed="rId9"/>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4" name="テキスト"/>
              <p:cNvSpPr txBox="1"/>
              <p:nvPr/>
            </p:nvSpPr>
            <p:spPr>
              <a:xfrm>
                <a:off x="7494549" y="3356799"/>
                <a:ext cx="686894" cy="87175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Sup>
                        <m:sSubSupPr>
                          <m:ctrlPr>
                            <a:rPr sz="3400" i="1">
                              <a:solidFill>
                                <a:srgbClr val="ED220B"/>
                              </a:solidFill>
                              <a:latin typeface="Cambria Math" panose="02040503050406030204" pitchFamily="18" charset="0"/>
                            </a:rPr>
                          </m:ctrlPr>
                        </m:sSubSupPr>
                        <m:e>
                          <m:r>
                            <a:rPr sz="3400" i="1">
                              <a:solidFill>
                                <a:srgbClr val="ED220B"/>
                              </a:solidFill>
                              <a:latin typeface="Cambria Math" panose="02040503050406030204" pitchFamily="18" charset="0"/>
                            </a:rPr>
                            <m:t>𝑥</m:t>
                          </m:r>
                        </m:e>
                        <m:sub>
                          <m:r>
                            <a:rPr sz="3400" i="1">
                              <a:solidFill>
                                <a:srgbClr val="ED220B"/>
                              </a:solidFill>
                              <a:latin typeface="Cambria Math" panose="02040503050406030204" pitchFamily="18" charset="0"/>
                            </a:rPr>
                            <m:t>1</m:t>
                          </m:r>
                        </m:sub>
                        <m:sup>
                          <m:r>
                            <a:rPr sz="3400" i="1">
                              <a:solidFill>
                                <a:srgbClr val="ED220B"/>
                              </a:solidFill>
                              <a:latin typeface="Cambria Math" panose="02040503050406030204" pitchFamily="18" charset="0"/>
                            </a:rPr>
                            <m:t>(1)</m:t>
                          </m:r>
                        </m:sup>
                      </m:sSubSup>
                    </m:oMath>
                  </m:oMathPara>
                </a14:m>
                <a:endParaRPr>
                  <a:solidFill>
                    <a:srgbClr val="EE220C"/>
                  </a:solidFill>
                </a:endParaRPr>
              </a:p>
            </p:txBody>
          </p:sp>
        </mc:Choice>
        <mc:Fallback xmlns="">
          <p:sp>
            <p:nvSpPr>
              <p:cNvPr id="744" name="テキスト"/>
              <p:cNvSpPr txBox="1">
                <a:spLocks noRot="1" noChangeAspect="1" noMove="1" noResize="1" noEditPoints="1" noAdjustHandles="1" noChangeArrowheads="1" noChangeShapeType="1" noTextEdit="1"/>
              </p:cNvSpPr>
              <p:nvPr/>
            </p:nvSpPr>
            <p:spPr>
              <a:xfrm>
                <a:off x="7494549" y="3356799"/>
                <a:ext cx="686894" cy="871756"/>
              </a:xfrm>
              <a:prstGeom prst="rect">
                <a:avLst/>
              </a:prstGeom>
              <a:blipFill>
                <a:blip r:embed="rId10"/>
                <a:stretch>
                  <a:fillRect l="-25000" r="-89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5" name="テキスト"/>
              <p:cNvSpPr txBox="1"/>
              <p:nvPr/>
            </p:nvSpPr>
            <p:spPr>
              <a:xfrm>
                <a:off x="7494549" y="5665535"/>
                <a:ext cx="686894" cy="87175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Sup>
                        <m:sSubSupPr>
                          <m:ctrlPr>
                            <a:rPr sz="3400" i="1">
                              <a:solidFill>
                                <a:srgbClr val="ED220B"/>
                              </a:solidFill>
                              <a:latin typeface="Cambria Math" panose="02040503050406030204" pitchFamily="18" charset="0"/>
                            </a:rPr>
                          </m:ctrlPr>
                        </m:sSubSupPr>
                        <m:e>
                          <m:r>
                            <a:rPr sz="3400" i="1">
                              <a:solidFill>
                                <a:srgbClr val="ED220B"/>
                              </a:solidFill>
                              <a:latin typeface="Cambria Math" panose="02040503050406030204" pitchFamily="18" charset="0"/>
                            </a:rPr>
                            <m:t>𝑥</m:t>
                          </m:r>
                        </m:e>
                        <m:sub>
                          <m:r>
                            <a:rPr sz="3400" i="1">
                              <a:solidFill>
                                <a:srgbClr val="ED220B"/>
                              </a:solidFill>
                              <a:latin typeface="Cambria Math" panose="02040503050406030204" pitchFamily="18" charset="0"/>
                            </a:rPr>
                            <m:t>2</m:t>
                          </m:r>
                        </m:sub>
                        <m:sup>
                          <m:r>
                            <a:rPr sz="3400" i="1">
                              <a:solidFill>
                                <a:srgbClr val="ED220B"/>
                              </a:solidFill>
                              <a:latin typeface="Cambria Math" panose="02040503050406030204" pitchFamily="18" charset="0"/>
                            </a:rPr>
                            <m:t>(1)</m:t>
                          </m:r>
                        </m:sup>
                      </m:sSubSup>
                    </m:oMath>
                  </m:oMathPara>
                </a14:m>
                <a:endParaRPr>
                  <a:solidFill>
                    <a:srgbClr val="EE220C"/>
                  </a:solidFill>
                </a:endParaRPr>
              </a:p>
            </p:txBody>
          </p:sp>
        </mc:Choice>
        <mc:Fallback xmlns="">
          <p:sp>
            <p:nvSpPr>
              <p:cNvPr id="745" name="テキスト"/>
              <p:cNvSpPr txBox="1">
                <a:spLocks noRot="1" noChangeAspect="1" noMove="1" noResize="1" noEditPoints="1" noAdjustHandles="1" noChangeArrowheads="1" noChangeShapeType="1" noTextEdit="1"/>
              </p:cNvSpPr>
              <p:nvPr/>
            </p:nvSpPr>
            <p:spPr>
              <a:xfrm>
                <a:off x="7494549" y="5665535"/>
                <a:ext cx="686894" cy="871756"/>
              </a:xfrm>
              <a:prstGeom prst="rect">
                <a:avLst/>
              </a:prstGeom>
              <a:blipFill>
                <a:blip r:embed="rId11"/>
                <a:stretch>
                  <a:fillRect l="-25000" r="-89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746" name="線"/>
          <p:cNvSpPr/>
          <p:nvPr/>
        </p:nvSpPr>
        <p:spPr>
          <a:xfrm flipV="1">
            <a:off x="9144577" y="2742959"/>
            <a:ext cx="2359938" cy="1075646"/>
          </a:xfrm>
          <a:prstGeom prst="line">
            <a:avLst/>
          </a:prstGeom>
          <a:ln w="25400">
            <a:solidFill>
              <a:srgbClr val="000000"/>
            </a:solidFill>
            <a:miter lim="400000"/>
          </a:ln>
        </p:spPr>
        <p:txBody>
          <a:bodyPr lIns="50800" tIns="50800" rIns="50800" bIns="50800" anchor="ctr"/>
          <a:lstStyle/>
          <a:p>
            <a:endParaRPr/>
          </a:p>
        </p:txBody>
      </p:sp>
      <p:sp>
        <p:nvSpPr>
          <p:cNvPr id="747" name="線"/>
          <p:cNvSpPr/>
          <p:nvPr/>
        </p:nvSpPr>
        <p:spPr>
          <a:xfrm flipV="1">
            <a:off x="9144577" y="2724763"/>
            <a:ext cx="2359938" cy="3326739"/>
          </a:xfrm>
          <a:prstGeom prst="line">
            <a:avLst/>
          </a:prstGeom>
          <a:ln w="25400">
            <a:solidFill>
              <a:srgbClr val="000000"/>
            </a:solidFill>
            <a:miter lim="400000"/>
          </a:ln>
        </p:spPr>
        <p:txBody>
          <a:bodyPr lIns="50800" tIns="50800" rIns="50800" bIns="50800" anchor="ctr"/>
          <a:lstStyle/>
          <a:p>
            <a:endParaRPr/>
          </a:p>
        </p:txBody>
      </p:sp>
      <p:sp>
        <p:nvSpPr>
          <p:cNvPr id="748" name="線"/>
          <p:cNvSpPr/>
          <p:nvPr/>
        </p:nvSpPr>
        <p:spPr>
          <a:xfrm>
            <a:off x="9144577" y="3793452"/>
            <a:ext cx="2359938" cy="1072530"/>
          </a:xfrm>
          <a:prstGeom prst="line">
            <a:avLst/>
          </a:prstGeom>
          <a:ln w="25400">
            <a:solidFill>
              <a:srgbClr val="000000"/>
            </a:solidFill>
            <a:miter lim="400000"/>
          </a:ln>
        </p:spPr>
        <p:txBody>
          <a:bodyPr lIns="50800" tIns="50800" rIns="50800" bIns="50800" anchor="ctr"/>
          <a:lstStyle/>
          <a:p>
            <a:endParaRPr/>
          </a:p>
        </p:txBody>
      </p:sp>
      <p:sp>
        <p:nvSpPr>
          <p:cNvPr id="749" name="線"/>
          <p:cNvSpPr/>
          <p:nvPr/>
        </p:nvSpPr>
        <p:spPr>
          <a:xfrm>
            <a:off x="9144577" y="3793452"/>
            <a:ext cx="2359938" cy="3223494"/>
          </a:xfrm>
          <a:prstGeom prst="line">
            <a:avLst/>
          </a:prstGeom>
          <a:ln w="25400">
            <a:solidFill>
              <a:srgbClr val="000000"/>
            </a:solidFill>
            <a:miter lim="400000"/>
          </a:ln>
        </p:spPr>
        <p:txBody>
          <a:bodyPr lIns="50800" tIns="50800" rIns="50800" bIns="50800" anchor="ctr"/>
          <a:lstStyle/>
          <a:p>
            <a:endParaRPr/>
          </a:p>
        </p:txBody>
      </p:sp>
      <p:sp>
        <p:nvSpPr>
          <p:cNvPr id="750" name="線"/>
          <p:cNvSpPr/>
          <p:nvPr/>
        </p:nvSpPr>
        <p:spPr>
          <a:xfrm flipV="1">
            <a:off x="9144577" y="4840196"/>
            <a:ext cx="2345948" cy="1211306"/>
          </a:xfrm>
          <a:prstGeom prst="line">
            <a:avLst/>
          </a:prstGeom>
          <a:ln w="25400">
            <a:solidFill>
              <a:srgbClr val="000000"/>
            </a:solidFill>
            <a:miter lim="400000"/>
          </a:ln>
        </p:spPr>
        <p:txBody>
          <a:bodyPr lIns="50800" tIns="50800" rIns="50800" bIns="50800" anchor="ctr"/>
          <a:lstStyle/>
          <a:p>
            <a:endParaRPr/>
          </a:p>
        </p:txBody>
      </p:sp>
      <p:sp>
        <p:nvSpPr>
          <p:cNvPr id="751" name="線"/>
          <p:cNvSpPr/>
          <p:nvPr/>
        </p:nvSpPr>
        <p:spPr>
          <a:xfrm>
            <a:off x="9151572" y="6051501"/>
            <a:ext cx="2345948" cy="92939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752" name="テキスト"/>
              <p:cNvSpPr txBox="1"/>
              <p:nvPr/>
            </p:nvSpPr>
            <p:spPr>
              <a:xfrm>
                <a:off x="9434681" y="29320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1</m:t>
                          </m:r>
                        </m:sub>
                      </m:sSub>
                    </m:oMath>
                  </m:oMathPara>
                </a14:m>
                <a:endParaRPr/>
              </a:p>
            </p:txBody>
          </p:sp>
        </mc:Choice>
        <mc:Fallback xmlns="">
          <p:sp>
            <p:nvSpPr>
              <p:cNvPr id="752" name="テキスト"/>
              <p:cNvSpPr txBox="1">
                <a:spLocks noRot="1" noChangeAspect="1" noMove="1" noResize="1" noEditPoints="1" noAdjustHandles="1" noChangeArrowheads="1" noChangeShapeType="1" noTextEdit="1"/>
              </p:cNvSpPr>
              <p:nvPr/>
            </p:nvSpPr>
            <p:spPr>
              <a:xfrm>
                <a:off x="9434681" y="2932039"/>
                <a:ext cx="540430" cy="697486"/>
              </a:xfrm>
              <a:prstGeom prst="rect">
                <a:avLst/>
              </a:prstGeom>
              <a:blipFill>
                <a:blip r:embed="rId12"/>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3" name="テキスト"/>
              <p:cNvSpPr txBox="1"/>
              <p:nvPr/>
            </p:nvSpPr>
            <p:spPr>
              <a:xfrm>
                <a:off x="9125265" y="4862200"/>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2</m:t>
                          </m:r>
                        </m:sub>
                      </m:sSub>
                    </m:oMath>
                  </m:oMathPara>
                </a14:m>
                <a:endParaRPr/>
              </a:p>
            </p:txBody>
          </p:sp>
        </mc:Choice>
        <mc:Fallback xmlns="">
          <p:sp>
            <p:nvSpPr>
              <p:cNvPr id="753" name="テキスト"/>
              <p:cNvSpPr txBox="1">
                <a:spLocks noRot="1" noChangeAspect="1" noMove="1" noResize="1" noEditPoints="1" noAdjustHandles="1" noChangeArrowheads="1" noChangeShapeType="1" noTextEdit="1"/>
              </p:cNvSpPr>
              <p:nvPr/>
            </p:nvSpPr>
            <p:spPr>
              <a:xfrm>
                <a:off x="9125265" y="4862200"/>
                <a:ext cx="540430" cy="697486"/>
              </a:xfrm>
              <a:prstGeom prst="rect">
                <a:avLst/>
              </a:prstGeom>
              <a:blipFill>
                <a:blip r:embed="rId13"/>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4" name="テキスト"/>
              <p:cNvSpPr txBox="1"/>
              <p:nvPr/>
            </p:nvSpPr>
            <p:spPr>
              <a:xfrm>
                <a:off x="9663281" y="355219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3</m:t>
                          </m:r>
                        </m:sub>
                      </m:sSub>
                    </m:oMath>
                  </m:oMathPara>
                </a14:m>
                <a:endParaRPr/>
              </a:p>
            </p:txBody>
          </p:sp>
        </mc:Choice>
        <mc:Fallback xmlns="">
          <p:sp>
            <p:nvSpPr>
              <p:cNvPr id="754" name="テキスト"/>
              <p:cNvSpPr txBox="1">
                <a:spLocks noRot="1" noChangeAspect="1" noMove="1" noResize="1" noEditPoints="1" noAdjustHandles="1" noChangeArrowheads="1" noChangeShapeType="1" noTextEdit="1"/>
              </p:cNvSpPr>
              <p:nvPr/>
            </p:nvSpPr>
            <p:spPr>
              <a:xfrm>
                <a:off x="9663281" y="3552193"/>
                <a:ext cx="540430" cy="701778"/>
              </a:xfrm>
              <a:prstGeom prst="rect">
                <a:avLst/>
              </a:prstGeom>
              <a:blipFill>
                <a:blip r:embed="rId14"/>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5" name="テキスト"/>
              <p:cNvSpPr txBox="1"/>
              <p:nvPr/>
            </p:nvSpPr>
            <p:spPr>
              <a:xfrm>
                <a:off x="9663281" y="55736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4</m:t>
                          </m:r>
                        </m:sub>
                      </m:sSub>
                    </m:oMath>
                  </m:oMathPara>
                </a14:m>
                <a:endParaRPr/>
              </a:p>
            </p:txBody>
          </p:sp>
        </mc:Choice>
        <mc:Fallback xmlns="">
          <p:sp>
            <p:nvSpPr>
              <p:cNvPr id="755" name="テキスト"/>
              <p:cNvSpPr txBox="1">
                <a:spLocks noRot="1" noChangeAspect="1" noMove="1" noResize="1" noEditPoints="1" noAdjustHandles="1" noChangeArrowheads="1" noChangeShapeType="1" noTextEdit="1"/>
              </p:cNvSpPr>
              <p:nvPr/>
            </p:nvSpPr>
            <p:spPr>
              <a:xfrm>
                <a:off x="9663281" y="5573639"/>
                <a:ext cx="540430" cy="697486"/>
              </a:xfrm>
              <a:prstGeom prst="rect">
                <a:avLst/>
              </a:prstGeom>
              <a:blipFill>
                <a:blip r:embed="rId15"/>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6" name="テキスト"/>
              <p:cNvSpPr txBox="1"/>
              <p:nvPr/>
            </p:nvSpPr>
            <p:spPr>
              <a:xfrm>
                <a:off x="9028281" y="403724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5</m:t>
                          </m:r>
                        </m:sub>
                      </m:sSub>
                    </m:oMath>
                  </m:oMathPara>
                </a14:m>
                <a:endParaRPr/>
              </a:p>
            </p:txBody>
          </p:sp>
        </mc:Choice>
        <mc:Fallback xmlns="">
          <p:sp>
            <p:nvSpPr>
              <p:cNvPr id="756" name="テキスト"/>
              <p:cNvSpPr txBox="1">
                <a:spLocks noRot="1" noChangeAspect="1" noMove="1" noResize="1" noEditPoints="1" noAdjustHandles="1" noChangeArrowheads="1" noChangeShapeType="1" noTextEdit="1"/>
              </p:cNvSpPr>
              <p:nvPr/>
            </p:nvSpPr>
            <p:spPr>
              <a:xfrm>
                <a:off x="9028281" y="4037243"/>
                <a:ext cx="540430" cy="701778"/>
              </a:xfrm>
              <a:prstGeom prst="rect">
                <a:avLst/>
              </a:prstGeom>
              <a:blipFill>
                <a:blip r:embed="rId16"/>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7" name="テキスト"/>
              <p:cNvSpPr txBox="1"/>
              <p:nvPr/>
            </p:nvSpPr>
            <p:spPr>
              <a:xfrm>
                <a:off x="9294981" y="604208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6</m:t>
                          </m:r>
                        </m:sub>
                      </m:sSub>
                    </m:oMath>
                  </m:oMathPara>
                </a14:m>
                <a:endParaRPr/>
              </a:p>
            </p:txBody>
          </p:sp>
        </mc:Choice>
        <mc:Fallback xmlns="">
          <p:sp>
            <p:nvSpPr>
              <p:cNvPr id="757" name="テキスト"/>
              <p:cNvSpPr txBox="1">
                <a:spLocks noRot="1" noChangeAspect="1" noMove="1" noResize="1" noEditPoints="1" noAdjustHandles="1" noChangeArrowheads="1" noChangeShapeType="1" noTextEdit="1"/>
              </p:cNvSpPr>
              <p:nvPr/>
            </p:nvSpPr>
            <p:spPr>
              <a:xfrm>
                <a:off x="9294981" y="6042083"/>
                <a:ext cx="540430" cy="701778"/>
              </a:xfrm>
              <a:prstGeom prst="rect">
                <a:avLst/>
              </a:prstGeom>
              <a:blipFill>
                <a:blip r:embed="rId17"/>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758" name="線"/>
          <p:cNvSpPr/>
          <p:nvPr/>
        </p:nvSpPr>
        <p:spPr>
          <a:xfrm>
            <a:off x="14126696" y="2696342"/>
            <a:ext cx="2359951" cy="2141870"/>
          </a:xfrm>
          <a:prstGeom prst="line">
            <a:avLst/>
          </a:prstGeom>
          <a:ln w="25400">
            <a:solidFill>
              <a:srgbClr val="000000"/>
            </a:solidFill>
            <a:miter lim="400000"/>
          </a:ln>
        </p:spPr>
        <p:txBody>
          <a:bodyPr lIns="50800" tIns="50800" rIns="50800" bIns="50800" anchor="ctr"/>
          <a:lstStyle/>
          <a:p>
            <a:endParaRPr/>
          </a:p>
        </p:txBody>
      </p:sp>
      <p:sp>
        <p:nvSpPr>
          <p:cNvPr id="759" name="線"/>
          <p:cNvSpPr/>
          <p:nvPr/>
        </p:nvSpPr>
        <p:spPr>
          <a:xfrm>
            <a:off x="14102401" y="4826047"/>
            <a:ext cx="2392726" cy="1"/>
          </a:xfrm>
          <a:prstGeom prst="line">
            <a:avLst/>
          </a:prstGeom>
          <a:ln w="25400">
            <a:solidFill>
              <a:srgbClr val="000000"/>
            </a:solidFill>
            <a:miter lim="400000"/>
          </a:ln>
        </p:spPr>
        <p:txBody>
          <a:bodyPr lIns="50800" tIns="50800" rIns="50800" bIns="50800" anchor="ctr"/>
          <a:lstStyle/>
          <a:p>
            <a:endParaRPr/>
          </a:p>
        </p:txBody>
      </p:sp>
      <p:sp>
        <p:nvSpPr>
          <p:cNvPr id="760" name="線"/>
          <p:cNvSpPr/>
          <p:nvPr/>
        </p:nvSpPr>
        <p:spPr>
          <a:xfrm flipV="1">
            <a:off x="14115070" y="4822713"/>
            <a:ext cx="2367389" cy="2151275"/>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761" name="テキスト"/>
              <p:cNvSpPr txBox="1"/>
              <p:nvPr/>
            </p:nvSpPr>
            <p:spPr>
              <a:xfrm>
                <a:off x="14386376" y="2441400"/>
                <a:ext cx="540429" cy="69993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7</m:t>
                          </m:r>
                        </m:sub>
                      </m:sSub>
                    </m:oMath>
                  </m:oMathPara>
                </a14:m>
                <a:endParaRPr/>
              </a:p>
            </p:txBody>
          </p:sp>
        </mc:Choice>
        <mc:Fallback xmlns="">
          <p:sp>
            <p:nvSpPr>
              <p:cNvPr id="761" name="テキスト"/>
              <p:cNvSpPr txBox="1">
                <a:spLocks noRot="1" noChangeAspect="1" noMove="1" noResize="1" noEditPoints="1" noAdjustHandles="1" noChangeArrowheads="1" noChangeShapeType="1" noTextEdit="1"/>
              </p:cNvSpPr>
              <p:nvPr/>
            </p:nvSpPr>
            <p:spPr>
              <a:xfrm>
                <a:off x="14386376" y="2441400"/>
                <a:ext cx="540429" cy="699939"/>
              </a:xfrm>
              <a:prstGeom prst="rect">
                <a:avLst/>
              </a:prstGeom>
              <a:blipFill>
                <a:blip r:embed="rId18"/>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2" name="テキスト"/>
              <p:cNvSpPr txBox="1"/>
              <p:nvPr/>
            </p:nvSpPr>
            <p:spPr>
              <a:xfrm>
                <a:off x="14370617" y="4208730"/>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8</m:t>
                          </m:r>
                        </m:sub>
                      </m:sSub>
                    </m:oMath>
                  </m:oMathPara>
                </a14:m>
                <a:endParaRPr/>
              </a:p>
            </p:txBody>
          </p:sp>
        </mc:Choice>
        <mc:Fallback xmlns="">
          <p:sp>
            <p:nvSpPr>
              <p:cNvPr id="762" name="テキスト"/>
              <p:cNvSpPr txBox="1">
                <a:spLocks noRot="1" noChangeAspect="1" noMove="1" noResize="1" noEditPoints="1" noAdjustHandles="1" noChangeArrowheads="1" noChangeShapeType="1" noTextEdit="1"/>
              </p:cNvSpPr>
              <p:nvPr/>
            </p:nvSpPr>
            <p:spPr>
              <a:xfrm>
                <a:off x="14370617" y="4208730"/>
                <a:ext cx="540430" cy="701778"/>
              </a:xfrm>
              <a:prstGeom prst="rect">
                <a:avLst/>
              </a:prstGeom>
              <a:blipFill>
                <a:blip r:embed="rId19"/>
                <a:stretch>
                  <a:fillRect l="-2954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3" name="テキスト"/>
              <p:cNvSpPr txBox="1"/>
              <p:nvPr/>
            </p:nvSpPr>
            <p:spPr>
              <a:xfrm>
                <a:off x="14370617" y="5749298"/>
                <a:ext cx="540430" cy="70423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9</m:t>
                          </m:r>
                        </m:sub>
                      </m:sSub>
                    </m:oMath>
                  </m:oMathPara>
                </a14:m>
                <a:endParaRPr/>
              </a:p>
            </p:txBody>
          </p:sp>
        </mc:Choice>
        <mc:Fallback xmlns="">
          <p:sp>
            <p:nvSpPr>
              <p:cNvPr id="763" name="テキスト"/>
              <p:cNvSpPr txBox="1">
                <a:spLocks noRot="1" noChangeAspect="1" noMove="1" noResize="1" noEditPoints="1" noAdjustHandles="1" noChangeArrowheads="1" noChangeShapeType="1" noTextEdit="1"/>
              </p:cNvSpPr>
              <p:nvPr/>
            </p:nvSpPr>
            <p:spPr>
              <a:xfrm>
                <a:off x="14370617" y="5749298"/>
                <a:ext cx="540430" cy="704231"/>
              </a:xfrm>
              <a:prstGeom prst="rect">
                <a:avLst/>
              </a:prstGeom>
              <a:blipFill>
                <a:blip r:embed="rId20"/>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4" name="テキスト"/>
              <p:cNvSpPr txBox="1"/>
              <p:nvPr/>
            </p:nvSpPr>
            <p:spPr>
              <a:xfrm>
                <a:off x="20831799" y="4364140"/>
                <a:ext cx="870887" cy="99083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764" name="テキスト"/>
              <p:cNvSpPr txBox="1">
                <a:spLocks noRot="1" noChangeAspect="1" noMove="1" noResize="1" noEditPoints="1" noAdjustHandles="1" noChangeArrowheads="1" noChangeShapeType="1" noTextEdit="1"/>
              </p:cNvSpPr>
              <p:nvPr/>
            </p:nvSpPr>
            <p:spPr>
              <a:xfrm>
                <a:off x="20831799" y="4364140"/>
                <a:ext cx="870887" cy="990832"/>
              </a:xfrm>
              <a:prstGeom prst="rect">
                <a:avLst/>
              </a:prstGeom>
              <a:blipFill>
                <a:blip r:embed="rId21"/>
                <a:stretch>
                  <a:fillRect l="-39130" r="-14493" b="-506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5" name="テキスト"/>
              <p:cNvSpPr txBox="1"/>
              <p:nvPr/>
            </p:nvSpPr>
            <p:spPr>
              <a:xfrm>
                <a:off x="22513388" y="4391160"/>
                <a:ext cx="776018" cy="87939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765" name="テキスト"/>
              <p:cNvSpPr txBox="1">
                <a:spLocks noRot="1" noChangeAspect="1" noMove="1" noResize="1" noEditPoints="1" noAdjustHandles="1" noChangeArrowheads="1" noChangeShapeType="1" noTextEdit="1"/>
              </p:cNvSpPr>
              <p:nvPr/>
            </p:nvSpPr>
            <p:spPr>
              <a:xfrm>
                <a:off x="22513388" y="4391160"/>
                <a:ext cx="776018" cy="879391"/>
              </a:xfrm>
              <a:prstGeom prst="rect">
                <a:avLst/>
              </a:prstGeom>
              <a:blipFill>
                <a:blip r:embed="rId22"/>
                <a:stretch>
                  <a:fillRect l="-38710"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6" name="テキスト"/>
              <p:cNvSpPr txBox="1"/>
              <p:nvPr/>
            </p:nvSpPr>
            <p:spPr>
              <a:xfrm>
                <a:off x="11443965" y="1618835"/>
                <a:ext cx="468319" cy="7203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1</m:t>
                          </m:r>
                        </m:sub>
                      </m:sSub>
                    </m:oMath>
                  </m:oMathPara>
                </a14:m>
                <a:endParaRPr/>
              </a:p>
            </p:txBody>
          </p:sp>
        </mc:Choice>
        <mc:Fallback xmlns="">
          <p:sp>
            <p:nvSpPr>
              <p:cNvPr id="766" name="テキスト"/>
              <p:cNvSpPr txBox="1">
                <a:spLocks noRot="1" noChangeAspect="1" noMove="1" noResize="1" noEditPoints="1" noAdjustHandles="1" noChangeArrowheads="1" noChangeShapeType="1" noTextEdit="1"/>
              </p:cNvSpPr>
              <p:nvPr/>
            </p:nvSpPr>
            <p:spPr>
              <a:xfrm>
                <a:off x="11443965" y="1618835"/>
                <a:ext cx="468319" cy="720371"/>
              </a:xfrm>
              <a:prstGeom prst="rect">
                <a:avLst/>
              </a:prstGeom>
              <a:blipFill>
                <a:blip r:embed="rId23"/>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7" name="テキスト"/>
              <p:cNvSpPr txBox="1"/>
              <p:nvPr/>
            </p:nvSpPr>
            <p:spPr>
              <a:xfrm>
                <a:off x="11443965" y="3719854"/>
                <a:ext cx="468319"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2</m:t>
                          </m:r>
                        </m:sub>
                      </m:sSub>
                    </m:oMath>
                  </m:oMathPara>
                </a14:m>
                <a:endParaRPr/>
              </a:p>
            </p:txBody>
          </p:sp>
        </mc:Choice>
        <mc:Fallback xmlns="">
          <p:sp>
            <p:nvSpPr>
              <p:cNvPr id="767" name="テキスト"/>
              <p:cNvSpPr txBox="1">
                <a:spLocks noRot="1" noChangeAspect="1" noMove="1" noResize="1" noEditPoints="1" noAdjustHandles="1" noChangeArrowheads="1" noChangeShapeType="1" noTextEdit="1"/>
              </p:cNvSpPr>
              <p:nvPr/>
            </p:nvSpPr>
            <p:spPr>
              <a:xfrm>
                <a:off x="11443965" y="3719854"/>
                <a:ext cx="468319" cy="720370"/>
              </a:xfrm>
              <a:prstGeom prst="rect">
                <a:avLst/>
              </a:prstGeom>
              <a:blipFill>
                <a:blip r:embed="rId24"/>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8" name="テキスト"/>
              <p:cNvSpPr txBox="1"/>
              <p:nvPr/>
            </p:nvSpPr>
            <p:spPr>
              <a:xfrm>
                <a:off x="11529809" y="5834003"/>
                <a:ext cx="468318" cy="72466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3</m:t>
                          </m:r>
                        </m:sub>
                      </m:sSub>
                    </m:oMath>
                  </m:oMathPara>
                </a14:m>
                <a:endParaRPr/>
              </a:p>
            </p:txBody>
          </p:sp>
        </mc:Choice>
        <mc:Fallback xmlns="">
          <p:sp>
            <p:nvSpPr>
              <p:cNvPr id="768" name="テキスト"/>
              <p:cNvSpPr txBox="1">
                <a:spLocks noRot="1" noChangeAspect="1" noMove="1" noResize="1" noEditPoints="1" noAdjustHandles="1" noChangeArrowheads="1" noChangeShapeType="1" noTextEdit="1"/>
              </p:cNvSpPr>
              <p:nvPr/>
            </p:nvSpPr>
            <p:spPr>
              <a:xfrm>
                <a:off x="11529809" y="5834003"/>
                <a:ext cx="468318" cy="724663"/>
              </a:xfrm>
              <a:prstGeom prst="rect">
                <a:avLst/>
              </a:prstGeom>
              <a:blipFill>
                <a:blip r:embed="rId25"/>
                <a:stretch>
                  <a:fillRect l="-4210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9" name="テキスト"/>
              <p:cNvSpPr txBox="1"/>
              <p:nvPr/>
            </p:nvSpPr>
            <p:spPr>
              <a:xfrm>
                <a:off x="16446392" y="3719854"/>
                <a:ext cx="468318"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4</m:t>
                          </m:r>
                        </m:sub>
                      </m:sSub>
                    </m:oMath>
                  </m:oMathPara>
                </a14:m>
                <a:endParaRPr/>
              </a:p>
            </p:txBody>
          </p:sp>
        </mc:Choice>
        <mc:Fallback xmlns="">
          <p:sp>
            <p:nvSpPr>
              <p:cNvPr id="769" name="テキスト"/>
              <p:cNvSpPr txBox="1">
                <a:spLocks noRot="1" noChangeAspect="1" noMove="1" noResize="1" noEditPoints="1" noAdjustHandles="1" noChangeArrowheads="1" noChangeShapeType="1" noTextEdit="1"/>
              </p:cNvSpPr>
              <p:nvPr/>
            </p:nvSpPr>
            <p:spPr>
              <a:xfrm>
                <a:off x="16446392" y="3719854"/>
                <a:ext cx="468318" cy="720370"/>
              </a:xfrm>
              <a:prstGeom prst="rect">
                <a:avLst/>
              </a:prstGeom>
              <a:blipFill>
                <a:blip r:embed="rId26"/>
                <a:stretch>
                  <a:fillRect l="-432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770" name="正方形"/>
          <p:cNvSpPr/>
          <p:nvPr/>
        </p:nvSpPr>
        <p:spPr>
          <a:xfrm>
            <a:off x="407209" y="3454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1" name="正方形"/>
          <p:cNvSpPr/>
          <p:nvPr/>
        </p:nvSpPr>
        <p:spPr>
          <a:xfrm>
            <a:off x="534209" y="3581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2" name="正方形"/>
          <p:cNvSpPr/>
          <p:nvPr/>
        </p:nvSpPr>
        <p:spPr>
          <a:xfrm>
            <a:off x="661209" y="3708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3" name="正方形"/>
          <p:cNvSpPr/>
          <p:nvPr/>
        </p:nvSpPr>
        <p:spPr>
          <a:xfrm>
            <a:off x="1342412" y="4570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4" name="正方形"/>
          <p:cNvSpPr/>
          <p:nvPr/>
        </p:nvSpPr>
        <p:spPr>
          <a:xfrm>
            <a:off x="1469412" y="4697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5" name="正方形"/>
          <p:cNvSpPr/>
          <p:nvPr/>
        </p:nvSpPr>
        <p:spPr>
          <a:xfrm>
            <a:off x="1596412" y="4824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6" name="・"/>
          <p:cNvSpPr txBox="1"/>
          <p:nvPr/>
        </p:nvSpPr>
        <p:spPr>
          <a:xfrm>
            <a:off x="1029509" y="4093037"/>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777" name="・"/>
          <p:cNvSpPr txBox="1"/>
          <p:nvPr/>
        </p:nvSpPr>
        <p:spPr>
          <a:xfrm>
            <a:off x="1111878" y="4191344"/>
            <a:ext cx="457201" cy="450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778" name="・"/>
          <p:cNvSpPr txBox="1"/>
          <p:nvPr/>
        </p:nvSpPr>
        <p:spPr>
          <a:xfrm>
            <a:off x="1194609" y="4286712"/>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779" name="角丸四角形"/>
          <p:cNvSpPr/>
          <p:nvPr/>
        </p:nvSpPr>
        <p:spPr>
          <a:xfrm>
            <a:off x="236869" y="2293504"/>
            <a:ext cx="2799884" cy="5137086"/>
          </a:xfrm>
          <a:prstGeom prst="roundRect">
            <a:avLst>
              <a:gd name="adj" fmla="val 18409"/>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0" name="正方形"/>
          <p:cNvSpPr/>
          <p:nvPr/>
        </p:nvSpPr>
        <p:spPr>
          <a:xfrm>
            <a:off x="4213673" y="4195855"/>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1" name="推論"/>
          <p:cNvSpPr txBox="1"/>
          <p:nvPr/>
        </p:nvSpPr>
        <p:spPr>
          <a:xfrm>
            <a:off x="11629822" y="330853"/>
            <a:ext cx="1333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推論</a:t>
            </a:r>
          </a:p>
        </p:txBody>
      </p:sp>
      <p:sp>
        <p:nvSpPr>
          <p:cNvPr id="782" name="矢印"/>
          <p:cNvSpPr/>
          <p:nvPr/>
        </p:nvSpPr>
        <p:spPr>
          <a:xfrm>
            <a:off x="5785936"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3" name="1"/>
          <p:cNvSpPr txBox="1"/>
          <p:nvPr/>
        </p:nvSpPr>
        <p:spPr>
          <a:xfrm>
            <a:off x="4615196" y="4560422"/>
            <a:ext cx="466954"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784" name="1"/>
          <p:cNvSpPr txBox="1"/>
          <p:nvPr/>
        </p:nvSpPr>
        <p:spPr>
          <a:xfrm>
            <a:off x="1997935" y="5158369"/>
            <a:ext cx="466955"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785" name="予測"/>
          <p:cNvSpPr txBox="1"/>
          <p:nvPr/>
        </p:nvSpPr>
        <p:spPr>
          <a:xfrm>
            <a:off x="20539805"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予測</a:t>
            </a:r>
          </a:p>
        </p:txBody>
      </p:sp>
      <p:sp>
        <p:nvSpPr>
          <p:cNvPr id="786" name="正解"/>
          <p:cNvSpPr txBox="1"/>
          <p:nvPr/>
        </p:nvSpPr>
        <p:spPr>
          <a:xfrm>
            <a:off x="22348947"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正解</a:t>
            </a:r>
          </a:p>
        </p:txBody>
      </p:sp>
      <p:sp>
        <p:nvSpPr>
          <p:cNvPr id="787" name="矢印"/>
          <p:cNvSpPr/>
          <p:nvPr/>
        </p:nvSpPr>
        <p:spPr>
          <a:xfrm>
            <a:off x="3327877"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8" name="矢印"/>
          <p:cNvSpPr/>
          <p:nvPr/>
        </p:nvSpPr>
        <p:spPr>
          <a:xfrm>
            <a:off x="19681000" y="4367332"/>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9" name="データ"/>
          <p:cNvSpPr txBox="1"/>
          <p:nvPr/>
        </p:nvSpPr>
        <p:spPr>
          <a:xfrm>
            <a:off x="836710" y="2452958"/>
            <a:ext cx="16002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データ</a:t>
            </a:r>
          </a:p>
        </p:txBody>
      </p:sp>
      <p:sp>
        <p:nvSpPr>
          <p:cNvPr id="790" name="入力層"/>
          <p:cNvSpPr txBox="1"/>
          <p:nvPr/>
        </p:nvSpPr>
        <p:spPr>
          <a:xfrm>
            <a:off x="7196646" y="1569525"/>
            <a:ext cx="1282701"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入力層</a:t>
            </a:r>
          </a:p>
        </p:txBody>
      </p:sp>
      <p:sp>
        <p:nvSpPr>
          <p:cNvPr id="791" name="中間層"/>
          <p:cNvSpPr txBox="1"/>
          <p:nvPr/>
        </p:nvSpPr>
        <p:spPr>
          <a:xfrm>
            <a:off x="12183564"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中間層</a:t>
            </a:r>
          </a:p>
        </p:txBody>
      </p:sp>
      <p:sp>
        <p:nvSpPr>
          <p:cNvPr id="792" name="出力層"/>
          <p:cNvSpPr txBox="1"/>
          <p:nvPr/>
        </p:nvSpPr>
        <p:spPr>
          <a:xfrm>
            <a:off x="17170482"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出力層</a:t>
            </a:r>
          </a:p>
        </p:txBody>
      </p:sp>
      <p:sp>
        <p:nvSpPr>
          <p:cNvPr id="793" name="これで一枚目の予測結果  が得られました（正解  は最初から既知）"/>
          <p:cNvSpPr txBox="1"/>
          <p:nvPr/>
        </p:nvSpPr>
        <p:spPr>
          <a:xfrm>
            <a:off x="4786322" y="9406154"/>
            <a:ext cx="1768983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これで一枚目の予測結果　　が得られました（正解　　は最初から既知）</a:t>
            </a:r>
          </a:p>
        </p:txBody>
      </p:sp>
      <mc:AlternateContent xmlns:mc="http://schemas.openxmlformats.org/markup-compatibility/2006" xmlns:a14="http://schemas.microsoft.com/office/drawing/2010/main">
        <mc:Choice Requires="a14">
          <p:sp>
            <p:nvSpPr>
              <p:cNvPr id="794" name="テキスト"/>
              <p:cNvSpPr txBox="1"/>
              <p:nvPr/>
            </p:nvSpPr>
            <p:spPr>
              <a:xfrm>
                <a:off x="10999538" y="9253983"/>
                <a:ext cx="390602" cy="93934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9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r>
                        <a:rPr sz="4900" i="1">
                          <a:solidFill>
                            <a:srgbClr val="ED220B"/>
                          </a:solidFill>
                          <a:latin typeface="Cambria Math" panose="02040503050406030204" pitchFamily="18" charset="0"/>
                        </a:rPr>
                        <m:t>𝑦</m:t>
                      </m:r>
                    </m:oMath>
                  </m:oMathPara>
                </a14:m>
                <a:endParaRPr>
                  <a:solidFill>
                    <a:srgbClr val="EE220C"/>
                  </a:solidFill>
                </a:endParaRPr>
              </a:p>
            </p:txBody>
          </p:sp>
        </mc:Choice>
        <mc:Fallback xmlns="">
          <p:sp>
            <p:nvSpPr>
              <p:cNvPr id="794" name="テキスト"/>
              <p:cNvSpPr txBox="1">
                <a:spLocks noRot="1" noChangeAspect="1" noMove="1" noResize="1" noEditPoints="1" noAdjustHandles="1" noChangeArrowheads="1" noChangeShapeType="1" noTextEdit="1"/>
              </p:cNvSpPr>
              <p:nvPr/>
            </p:nvSpPr>
            <p:spPr>
              <a:xfrm>
                <a:off x="10999538" y="9253983"/>
                <a:ext cx="390602" cy="939343"/>
              </a:xfrm>
              <a:prstGeom prst="rect">
                <a:avLst/>
              </a:prstGeom>
              <a:blipFill>
                <a:blip r:embed="rId27"/>
                <a:stretch>
                  <a:fillRect l="-71875" r="-21875" b="-9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5" name="テキスト"/>
              <p:cNvSpPr txBox="1"/>
              <p:nvPr/>
            </p:nvSpPr>
            <p:spPr>
              <a:xfrm>
                <a:off x="17476392" y="9314657"/>
                <a:ext cx="287301" cy="81799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9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r>
                        <a:rPr sz="4900" i="1">
                          <a:solidFill>
                            <a:srgbClr val="ED220B"/>
                          </a:solidFill>
                          <a:latin typeface="Cambria Math" panose="02040503050406030204" pitchFamily="18" charset="0"/>
                        </a:rPr>
                        <m:t>𝑡</m:t>
                      </m:r>
                    </m:oMath>
                  </m:oMathPara>
                </a14:m>
                <a:endParaRPr>
                  <a:solidFill>
                    <a:srgbClr val="EE220C"/>
                  </a:solidFill>
                </a:endParaRPr>
              </a:p>
            </p:txBody>
          </p:sp>
        </mc:Choice>
        <mc:Fallback xmlns="">
          <p:sp>
            <p:nvSpPr>
              <p:cNvPr id="795" name="テキスト"/>
              <p:cNvSpPr txBox="1">
                <a:spLocks noRot="1" noChangeAspect="1" noMove="1" noResize="1" noEditPoints="1" noAdjustHandles="1" noChangeArrowheads="1" noChangeShapeType="1" noTextEdit="1"/>
              </p:cNvSpPr>
              <p:nvPr/>
            </p:nvSpPr>
            <p:spPr>
              <a:xfrm>
                <a:off x="17476392" y="9314657"/>
                <a:ext cx="287301" cy="817995"/>
              </a:xfrm>
              <a:prstGeom prst="rect">
                <a:avLst/>
              </a:prstGeom>
              <a:blipFill>
                <a:blip r:embed="rId28"/>
                <a:stretch>
                  <a:fillRect l="-95652" r="-2173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796" name="二枚目と区別するために一枚目を   のように書くことにします"/>
          <p:cNvSpPr txBox="1"/>
          <p:nvPr/>
        </p:nvSpPr>
        <p:spPr>
          <a:xfrm>
            <a:off x="4771822" y="11018506"/>
            <a:ext cx="161163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二枚目と区別するために一枚目を　　　のように書くことにします</a:t>
            </a:r>
          </a:p>
        </p:txBody>
      </p:sp>
      <mc:AlternateContent xmlns:mc="http://schemas.openxmlformats.org/markup-compatibility/2006" xmlns:a14="http://schemas.microsoft.com/office/drawing/2010/main">
        <mc:Choice Requires="a14">
          <p:sp>
            <p:nvSpPr>
              <p:cNvPr id="797" name="テキスト"/>
              <p:cNvSpPr txBox="1"/>
              <p:nvPr/>
            </p:nvSpPr>
            <p:spPr>
              <a:xfrm>
                <a:off x="13162168" y="10801068"/>
                <a:ext cx="938139" cy="106987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9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900" i="1">
                              <a:solidFill>
                                <a:srgbClr val="ED220B"/>
                              </a:solidFill>
                              <a:latin typeface="Cambria Math" panose="02040503050406030204" pitchFamily="18" charset="0"/>
                            </a:rPr>
                          </m:ctrlPr>
                        </m:sSupPr>
                        <m:e>
                          <m:r>
                            <a:rPr sz="4900" i="1">
                              <a:solidFill>
                                <a:srgbClr val="ED220B"/>
                              </a:solidFill>
                              <a:latin typeface="Cambria Math" panose="02040503050406030204" pitchFamily="18" charset="0"/>
                            </a:rPr>
                            <m:t>𝑦</m:t>
                          </m:r>
                        </m:e>
                        <m:sup>
                          <m:r>
                            <a:rPr sz="49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797" name="テキスト"/>
              <p:cNvSpPr txBox="1">
                <a:spLocks noRot="1" noChangeAspect="1" noMove="1" noResize="1" noEditPoints="1" noAdjustHandles="1" noChangeArrowheads="1" noChangeShapeType="1" noTextEdit="1"/>
              </p:cNvSpPr>
              <p:nvPr/>
            </p:nvSpPr>
            <p:spPr>
              <a:xfrm>
                <a:off x="13162168" y="10801068"/>
                <a:ext cx="938139" cy="1069876"/>
              </a:xfrm>
              <a:prstGeom prst="rect">
                <a:avLst/>
              </a:prstGeom>
              <a:blipFill>
                <a:blip r:embed="rId29"/>
                <a:stretch>
                  <a:fillRect l="-38667" r="-13333" b="-35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0" name="楕円"/>
          <p:cNvSpPr/>
          <p:nvPr/>
        </p:nvSpPr>
        <p:spPr>
          <a:xfrm>
            <a:off x="6531374" y="5466413"/>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1" name="楕円"/>
          <p:cNvSpPr/>
          <p:nvPr/>
        </p:nvSpPr>
        <p:spPr>
          <a:xfrm>
            <a:off x="6531374" y="315767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2" name="楕円"/>
          <p:cNvSpPr/>
          <p:nvPr/>
        </p:nvSpPr>
        <p:spPr>
          <a:xfrm>
            <a:off x="11504474" y="2066669"/>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3" name="楕円"/>
          <p:cNvSpPr/>
          <p:nvPr/>
        </p:nvSpPr>
        <p:spPr>
          <a:xfrm>
            <a:off x="11504474" y="634421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4" name="楕円"/>
          <p:cNvSpPr/>
          <p:nvPr/>
        </p:nvSpPr>
        <p:spPr>
          <a:xfrm>
            <a:off x="11504474" y="4198078"/>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805" name="テキスト"/>
              <p:cNvSpPr txBox="1"/>
              <p:nvPr/>
            </p:nvSpPr>
            <p:spPr>
              <a:xfrm>
                <a:off x="13008635" y="2342564"/>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r>
                        <a:rPr sz="3400" i="1">
                          <a:solidFill>
                            <a:srgbClr val="000000"/>
                          </a:solidFill>
                          <a:latin typeface="Cambria Math" panose="02040503050406030204" pitchFamily="18" charset="0"/>
                        </a:rPr>
                        <m:t>)</m:t>
                      </m:r>
                    </m:oMath>
                  </m:oMathPara>
                </a14:m>
                <a:endParaRPr/>
              </a:p>
            </p:txBody>
          </p:sp>
        </mc:Choice>
        <mc:Fallback xmlns="">
          <p:sp>
            <p:nvSpPr>
              <p:cNvPr id="805" name="テキスト"/>
              <p:cNvSpPr txBox="1">
                <a:spLocks noRot="1" noChangeAspect="1" noMove="1" noResize="1" noEditPoints="1" noAdjustHandles="1" noChangeArrowheads="1" noChangeShapeType="1" noTextEdit="1"/>
              </p:cNvSpPr>
              <p:nvPr/>
            </p:nvSpPr>
            <p:spPr>
              <a:xfrm>
                <a:off x="13008635" y="2342564"/>
                <a:ext cx="899837" cy="718212"/>
              </a:xfrm>
              <a:prstGeom prst="rect">
                <a:avLst/>
              </a:prstGeom>
              <a:blipFill>
                <a:blip r:embed="rId2"/>
                <a:stretch>
                  <a:fillRect l="-38889" r="-22222"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06" name="線"/>
          <p:cNvSpPr/>
          <p:nvPr/>
        </p:nvSpPr>
        <p:spPr>
          <a:xfrm flipV="1">
            <a:off x="12824914" y="2066669"/>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807" name="テキスト"/>
              <p:cNvSpPr txBox="1"/>
              <p:nvPr/>
            </p:nvSpPr>
            <p:spPr>
              <a:xfrm>
                <a:off x="13004795" y="4481338"/>
                <a:ext cx="90751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r>
                        <a:rPr sz="3400" i="1">
                          <a:solidFill>
                            <a:srgbClr val="000000"/>
                          </a:solidFill>
                          <a:latin typeface="Cambria Math" panose="02040503050406030204" pitchFamily="18" charset="0"/>
                        </a:rPr>
                        <m:t>)</m:t>
                      </m:r>
                    </m:oMath>
                  </m:oMathPara>
                </a14:m>
                <a:endParaRPr/>
              </a:p>
            </p:txBody>
          </p:sp>
        </mc:Choice>
        <mc:Fallback xmlns="">
          <p:sp>
            <p:nvSpPr>
              <p:cNvPr id="807" name="テキスト"/>
              <p:cNvSpPr txBox="1">
                <a:spLocks noRot="1" noChangeAspect="1" noMove="1" noResize="1" noEditPoints="1" noAdjustHandles="1" noChangeArrowheads="1" noChangeShapeType="1" noTextEdit="1"/>
              </p:cNvSpPr>
              <p:nvPr/>
            </p:nvSpPr>
            <p:spPr>
              <a:xfrm>
                <a:off x="13004795" y="4481338"/>
                <a:ext cx="907517" cy="718212"/>
              </a:xfrm>
              <a:prstGeom prst="rect">
                <a:avLst/>
              </a:prstGeom>
              <a:blipFill>
                <a:blip r:embed="rId3"/>
                <a:stretch>
                  <a:fillRect l="-36986" r="-23288" b="-1379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08" name="線"/>
          <p:cNvSpPr/>
          <p:nvPr/>
        </p:nvSpPr>
        <p:spPr>
          <a:xfrm flipV="1">
            <a:off x="12824914" y="4212809"/>
            <a:ext cx="1" cy="1270001"/>
          </a:xfrm>
          <a:prstGeom prst="line">
            <a:avLst/>
          </a:prstGeom>
          <a:ln w="25400">
            <a:solidFill>
              <a:srgbClr val="000000"/>
            </a:solidFill>
            <a:miter lim="400000"/>
          </a:ln>
        </p:spPr>
        <p:txBody>
          <a:bodyPr lIns="50800" tIns="50800" rIns="50800" bIns="50800" anchor="ctr"/>
          <a:lstStyle/>
          <a:p>
            <a:endParaRPr/>
          </a:p>
        </p:txBody>
      </p:sp>
      <p:sp>
        <p:nvSpPr>
          <p:cNvPr id="809" name="線"/>
          <p:cNvSpPr/>
          <p:nvPr/>
        </p:nvSpPr>
        <p:spPr>
          <a:xfrm flipV="1">
            <a:off x="12824914" y="6342186"/>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810" name="テキスト"/>
              <p:cNvSpPr txBox="1"/>
              <p:nvPr/>
            </p:nvSpPr>
            <p:spPr>
              <a:xfrm>
                <a:off x="13006995" y="6617966"/>
                <a:ext cx="903117" cy="72250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r>
                        <a:rPr sz="3400" i="1">
                          <a:solidFill>
                            <a:srgbClr val="000000"/>
                          </a:solidFill>
                          <a:latin typeface="Cambria Math" panose="02040503050406030204" pitchFamily="18" charset="0"/>
                        </a:rPr>
                        <m:t>)</m:t>
                      </m:r>
                    </m:oMath>
                  </m:oMathPara>
                </a14:m>
                <a:endParaRPr/>
              </a:p>
            </p:txBody>
          </p:sp>
        </mc:Choice>
        <mc:Fallback xmlns="">
          <p:sp>
            <p:nvSpPr>
              <p:cNvPr id="810" name="テキスト"/>
              <p:cNvSpPr txBox="1">
                <a:spLocks noRot="1" noChangeAspect="1" noMove="1" noResize="1" noEditPoints="1" noAdjustHandles="1" noChangeArrowheads="1" noChangeShapeType="1" noTextEdit="1"/>
              </p:cNvSpPr>
              <p:nvPr/>
            </p:nvSpPr>
            <p:spPr>
              <a:xfrm>
                <a:off x="13006995" y="6617966"/>
                <a:ext cx="903117" cy="722504"/>
              </a:xfrm>
              <a:prstGeom prst="rect">
                <a:avLst/>
              </a:prstGeom>
              <a:blipFill>
                <a:blip r:embed="rId4"/>
                <a:stretch>
                  <a:fillRect l="-38889" r="-23611"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1" name="テキスト"/>
              <p:cNvSpPr txBox="1"/>
              <p:nvPr/>
            </p:nvSpPr>
            <p:spPr>
              <a:xfrm>
                <a:off x="12062413" y="2350704"/>
                <a:ext cx="46831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oMath>
                  </m:oMathPara>
                </a14:m>
                <a:endParaRPr/>
              </a:p>
            </p:txBody>
          </p:sp>
        </mc:Choice>
        <mc:Fallback xmlns="">
          <p:sp>
            <p:nvSpPr>
              <p:cNvPr id="811" name="テキスト"/>
              <p:cNvSpPr txBox="1">
                <a:spLocks noRot="1" noChangeAspect="1" noMove="1" noResize="1" noEditPoints="1" noAdjustHandles="1" noChangeArrowheads="1" noChangeShapeType="1" noTextEdit="1"/>
              </p:cNvSpPr>
              <p:nvPr/>
            </p:nvSpPr>
            <p:spPr>
              <a:xfrm>
                <a:off x="12062413" y="2350704"/>
                <a:ext cx="468319" cy="697486"/>
              </a:xfrm>
              <a:prstGeom prst="rect">
                <a:avLst/>
              </a:prstGeom>
              <a:blipFill>
                <a:blip r:embed="rId5"/>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2" name="テキスト"/>
              <p:cNvSpPr txBox="1"/>
              <p:nvPr/>
            </p:nvSpPr>
            <p:spPr>
              <a:xfrm>
                <a:off x="12058573" y="4513304"/>
                <a:ext cx="47599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oMath>
                  </m:oMathPara>
                </a14:m>
                <a:endParaRPr/>
              </a:p>
            </p:txBody>
          </p:sp>
        </mc:Choice>
        <mc:Fallback xmlns="">
          <p:sp>
            <p:nvSpPr>
              <p:cNvPr id="812" name="テキスト"/>
              <p:cNvSpPr txBox="1">
                <a:spLocks noRot="1" noChangeAspect="1" noMove="1" noResize="1" noEditPoints="1" noAdjustHandles="1" noChangeArrowheads="1" noChangeShapeType="1" noTextEdit="1"/>
              </p:cNvSpPr>
              <p:nvPr/>
            </p:nvSpPr>
            <p:spPr>
              <a:xfrm>
                <a:off x="12058573" y="4513304"/>
                <a:ext cx="475999" cy="697486"/>
              </a:xfrm>
              <a:prstGeom prst="rect">
                <a:avLst/>
              </a:prstGeom>
              <a:blipFill>
                <a:blip r:embed="rId6"/>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3" name="テキスト"/>
              <p:cNvSpPr txBox="1"/>
              <p:nvPr/>
            </p:nvSpPr>
            <p:spPr>
              <a:xfrm>
                <a:off x="12060773" y="6603235"/>
                <a:ext cx="47159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oMath>
                  </m:oMathPara>
                </a14:m>
                <a:endParaRPr/>
              </a:p>
            </p:txBody>
          </p:sp>
        </mc:Choice>
        <mc:Fallback xmlns="">
          <p:sp>
            <p:nvSpPr>
              <p:cNvPr id="813" name="テキスト"/>
              <p:cNvSpPr txBox="1">
                <a:spLocks noRot="1" noChangeAspect="1" noMove="1" noResize="1" noEditPoints="1" noAdjustHandles="1" noChangeArrowheads="1" noChangeShapeType="1" noTextEdit="1"/>
              </p:cNvSpPr>
              <p:nvPr/>
            </p:nvSpPr>
            <p:spPr>
              <a:xfrm>
                <a:off x="12060773" y="6603235"/>
                <a:ext cx="471599" cy="701778"/>
              </a:xfrm>
              <a:prstGeom prst="rect">
                <a:avLst/>
              </a:prstGeom>
              <a:blipFill>
                <a:blip r:embed="rId7"/>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14" name="楕円"/>
          <p:cNvSpPr/>
          <p:nvPr/>
        </p:nvSpPr>
        <p:spPr>
          <a:xfrm>
            <a:off x="16477574" y="4198078"/>
            <a:ext cx="2613243" cy="1270001"/>
          </a:xfrm>
          <a:prstGeom prst="ellipse">
            <a:avLst/>
          </a:prstGeom>
          <a:ln w="25400">
            <a:solidFill>
              <a:srgbClr val="000000"/>
            </a:solidFill>
            <a:miter lim="400000"/>
          </a:ln>
        </p:spPr>
        <p:txBody>
          <a:bodyPr lIns="0" tIns="0" rIns="0" bIns="0" anchor="ctr"/>
          <a:lstStyle/>
          <a:p>
            <a:pPr>
              <a:defRPr sz="3200">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815" name="テキスト"/>
              <p:cNvSpPr txBox="1"/>
              <p:nvPr/>
            </p:nvSpPr>
            <p:spPr>
              <a:xfrm>
                <a:off x="17981736" y="4473972"/>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r>
                        <a:rPr sz="3400" i="1">
                          <a:solidFill>
                            <a:srgbClr val="000000"/>
                          </a:solidFill>
                          <a:latin typeface="Cambria Math" panose="02040503050406030204" pitchFamily="18" charset="0"/>
                        </a:rPr>
                        <m:t>)</m:t>
                      </m:r>
                    </m:oMath>
                  </m:oMathPara>
                </a14:m>
                <a:endParaRPr/>
              </a:p>
            </p:txBody>
          </p:sp>
        </mc:Choice>
        <mc:Fallback xmlns="">
          <p:sp>
            <p:nvSpPr>
              <p:cNvPr id="815" name="テキスト"/>
              <p:cNvSpPr txBox="1">
                <a:spLocks noRot="1" noChangeAspect="1" noMove="1" noResize="1" noEditPoints="1" noAdjustHandles="1" noChangeArrowheads="1" noChangeShapeType="1" noTextEdit="1"/>
              </p:cNvSpPr>
              <p:nvPr/>
            </p:nvSpPr>
            <p:spPr>
              <a:xfrm>
                <a:off x="17981736" y="4473972"/>
                <a:ext cx="899837" cy="718212"/>
              </a:xfrm>
              <a:prstGeom prst="rect">
                <a:avLst/>
              </a:prstGeom>
              <a:blipFill>
                <a:blip r:embed="rId8"/>
                <a:stretch>
                  <a:fillRect l="-39437" r="-23944"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16" name="線"/>
          <p:cNvSpPr/>
          <p:nvPr/>
        </p:nvSpPr>
        <p:spPr>
          <a:xfrm flipV="1">
            <a:off x="17798014" y="4198078"/>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817" name="テキスト"/>
              <p:cNvSpPr txBox="1"/>
              <p:nvPr/>
            </p:nvSpPr>
            <p:spPr>
              <a:xfrm>
                <a:off x="17035514" y="4482113"/>
                <a:ext cx="468318"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oMath>
                  </m:oMathPara>
                </a14:m>
                <a:endParaRPr/>
              </a:p>
            </p:txBody>
          </p:sp>
        </mc:Choice>
        <mc:Fallback xmlns="">
          <p:sp>
            <p:nvSpPr>
              <p:cNvPr id="817" name="テキスト"/>
              <p:cNvSpPr txBox="1">
                <a:spLocks noRot="1" noChangeAspect="1" noMove="1" noResize="1" noEditPoints="1" noAdjustHandles="1" noChangeArrowheads="1" noChangeShapeType="1" noTextEdit="1"/>
              </p:cNvSpPr>
              <p:nvPr/>
            </p:nvSpPr>
            <p:spPr>
              <a:xfrm>
                <a:off x="17035514" y="4482113"/>
                <a:ext cx="468318" cy="697486"/>
              </a:xfrm>
              <a:prstGeom prst="rect">
                <a:avLst/>
              </a:prstGeom>
              <a:blipFill>
                <a:blip r:embed="rId9"/>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8" name="テキスト"/>
              <p:cNvSpPr txBox="1"/>
              <p:nvPr/>
            </p:nvSpPr>
            <p:spPr>
              <a:xfrm>
                <a:off x="7494549" y="3356799"/>
                <a:ext cx="686894" cy="87175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Sup>
                        <m:sSubSupPr>
                          <m:ctrlPr>
                            <a:rPr sz="3400" i="1">
                              <a:solidFill>
                                <a:srgbClr val="ED220B"/>
                              </a:solidFill>
                              <a:latin typeface="Cambria Math" panose="02040503050406030204" pitchFamily="18" charset="0"/>
                            </a:rPr>
                          </m:ctrlPr>
                        </m:sSubSupPr>
                        <m:e>
                          <m:r>
                            <a:rPr sz="3400" i="1">
                              <a:solidFill>
                                <a:srgbClr val="ED220B"/>
                              </a:solidFill>
                              <a:latin typeface="Cambria Math" panose="02040503050406030204" pitchFamily="18" charset="0"/>
                            </a:rPr>
                            <m:t>𝑥</m:t>
                          </m:r>
                        </m:e>
                        <m:sub>
                          <m:r>
                            <a:rPr sz="3400" i="1">
                              <a:solidFill>
                                <a:srgbClr val="ED220B"/>
                              </a:solidFill>
                              <a:latin typeface="Cambria Math" panose="02040503050406030204" pitchFamily="18" charset="0"/>
                            </a:rPr>
                            <m:t>1</m:t>
                          </m:r>
                        </m:sub>
                        <m:sup>
                          <m:r>
                            <a:rPr sz="3400" i="1">
                              <a:solidFill>
                                <a:srgbClr val="ED220B"/>
                              </a:solidFill>
                              <a:latin typeface="Cambria Math" panose="02040503050406030204" pitchFamily="18" charset="0"/>
                            </a:rPr>
                            <m:t>(3)</m:t>
                          </m:r>
                        </m:sup>
                      </m:sSubSup>
                    </m:oMath>
                  </m:oMathPara>
                </a14:m>
                <a:endParaRPr>
                  <a:solidFill>
                    <a:srgbClr val="EE220C"/>
                  </a:solidFill>
                </a:endParaRPr>
              </a:p>
            </p:txBody>
          </p:sp>
        </mc:Choice>
        <mc:Fallback xmlns="">
          <p:sp>
            <p:nvSpPr>
              <p:cNvPr id="818" name="テキスト"/>
              <p:cNvSpPr txBox="1">
                <a:spLocks noRot="1" noChangeAspect="1" noMove="1" noResize="1" noEditPoints="1" noAdjustHandles="1" noChangeArrowheads="1" noChangeShapeType="1" noTextEdit="1"/>
              </p:cNvSpPr>
              <p:nvPr/>
            </p:nvSpPr>
            <p:spPr>
              <a:xfrm>
                <a:off x="7494549" y="3356799"/>
                <a:ext cx="686894" cy="871756"/>
              </a:xfrm>
              <a:prstGeom prst="rect">
                <a:avLst/>
              </a:prstGeom>
              <a:blipFill>
                <a:blip r:embed="rId10"/>
                <a:stretch>
                  <a:fillRect l="-25000" r="-89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9" name="テキスト"/>
              <p:cNvSpPr txBox="1"/>
              <p:nvPr/>
            </p:nvSpPr>
            <p:spPr>
              <a:xfrm>
                <a:off x="7494549" y="5665535"/>
                <a:ext cx="686894" cy="87175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Sup>
                        <m:sSubSupPr>
                          <m:ctrlPr>
                            <a:rPr sz="3400" i="1">
                              <a:solidFill>
                                <a:srgbClr val="ED220B"/>
                              </a:solidFill>
                              <a:latin typeface="Cambria Math" panose="02040503050406030204" pitchFamily="18" charset="0"/>
                            </a:rPr>
                          </m:ctrlPr>
                        </m:sSubSupPr>
                        <m:e>
                          <m:r>
                            <a:rPr sz="3400" i="1">
                              <a:solidFill>
                                <a:srgbClr val="ED220B"/>
                              </a:solidFill>
                              <a:latin typeface="Cambria Math" panose="02040503050406030204" pitchFamily="18" charset="0"/>
                            </a:rPr>
                            <m:t>𝑥</m:t>
                          </m:r>
                        </m:e>
                        <m:sub>
                          <m:r>
                            <a:rPr sz="3400" i="1">
                              <a:solidFill>
                                <a:srgbClr val="ED220B"/>
                              </a:solidFill>
                              <a:latin typeface="Cambria Math" panose="02040503050406030204" pitchFamily="18" charset="0"/>
                            </a:rPr>
                            <m:t>2</m:t>
                          </m:r>
                        </m:sub>
                        <m:sup>
                          <m:r>
                            <a:rPr sz="3400" i="1">
                              <a:solidFill>
                                <a:srgbClr val="ED220B"/>
                              </a:solidFill>
                              <a:latin typeface="Cambria Math" panose="02040503050406030204" pitchFamily="18" charset="0"/>
                            </a:rPr>
                            <m:t>(3)</m:t>
                          </m:r>
                        </m:sup>
                      </m:sSubSup>
                    </m:oMath>
                  </m:oMathPara>
                </a14:m>
                <a:endParaRPr>
                  <a:solidFill>
                    <a:srgbClr val="EE220C"/>
                  </a:solidFill>
                </a:endParaRPr>
              </a:p>
            </p:txBody>
          </p:sp>
        </mc:Choice>
        <mc:Fallback xmlns="">
          <p:sp>
            <p:nvSpPr>
              <p:cNvPr id="819" name="テキスト"/>
              <p:cNvSpPr txBox="1">
                <a:spLocks noRot="1" noChangeAspect="1" noMove="1" noResize="1" noEditPoints="1" noAdjustHandles="1" noChangeArrowheads="1" noChangeShapeType="1" noTextEdit="1"/>
              </p:cNvSpPr>
              <p:nvPr/>
            </p:nvSpPr>
            <p:spPr>
              <a:xfrm>
                <a:off x="7494549" y="5665535"/>
                <a:ext cx="686894" cy="871756"/>
              </a:xfrm>
              <a:prstGeom prst="rect">
                <a:avLst/>
              </a:prstGeom>
              <a:blipFill>
                <a:blip r:embed="rId11"/>
                <a:stretch>
                  <a:fillRect l="-25000" r="-89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20" name="線"/>
          <p:cNvSpPr/>
          <p:nvPr/>
        </p:nvSpPr>
        <p:spPr>
          <a:xfrm flipV="1">
            <a:off x="9144577" y="2742959"/>
            <a:ext cx="2359938" cy="1075646"/>
          </a:xfrm>
          <a:prstGeom prst="line">
            <a:avLst/>
          </a:prstGeom>
          <a:ln w="25400">
            <a:solidFill>
              <a:srgbClr val="000000"/>
            </a:solidFill>
            <a:miter lim="400000"/>
          </a:ln>
        </p:spPr>
        <p:txBody>
          <a:bodyPr lIns="50800" tIns="50800" rIns="50800" bIns="50800" anchor="ctr"/>
          <a:lstStyle/>
          <a:p>
            <a:endParaRPr/>
          </a:p>
        </p:txBody>
      </p:sp>
      <p:sp>
        <p:nvSpPr>
          <p:cNvPr id="821" name="線"/>
          <p:cNvSpPr/>
          <p:nvPr/>
        </p:nvSpPr>
        <p:spPr>
          <a:xfrm flipV="1">
            <a:off x="9144577" y="2724763"/>
            <a:ext cx="2359938" cy="3326739"/>
          </a:xfrm>
          <a:prstGeom prst="line">
            <a:avLst/>
          </a:prstGeom>
          <a:ln w="25400">
            <a:solidFill>
              <a:srgbClr val="000000"/>
            </a:solidFill>
            <a:miter lim="400000"/>
          </a:ln>
        </p:spPr>
        <p:txBody>
          <a:bodyPr lIns="50800" tIns="50800" rIns="50800" bIns="50800" anchor="ctr"/>
          <a:lstStyle/>
          <a:p>
            <a:endParaRPr/>
          </a:p>
        </p:txBody>
      </p:sp>
      <p:sp>
        <p:nvSpPr>
          <p:cNvPr id="822" name="線"/>
          <p:cNvSpPr/>
          <p:nvPr/>
        </p:nvSpPr>
        <p:spPr>
          <a:xfrm>
            <a:off x="9144577" y="3793452"/>
            <a:ext cx="2359938" cy="1072530"/>
          </a:xfrm>
          <a:prstGeom prst="line">
            <a:avLst/>
          </a:prstGeom>
          <a:ln w="25400">
            <a:solidFill>
              <a:srgbClr val="000000"/>
            </a:solidFill>
            <a:miter lim="400000"/>
          </a:ln>
        </p:spPr>
        <p:txBody>
          <a:bodyPr lIns="50800" tIns="50800" rIns="50800" bIns="50800" anchor="ctr"/>
          <a:lstStyle/>
          <a:p>
            <a:endParaRPr/>
          </a:p>
        </p:txBody>
      </p:sp>
      <p:sp>
        <p:nvSpPr>
          <p:cNvPr id="823" name="線"/>
          <p:cNvSpPr/>
          <p:nvPr/>
        </p:nvSpPr>
        <p:spPr>
          <a:xfrm>
            <a:off x="9144577" y="3793452"/>
            <a:ext cx="2359938" cy="3223494"/>
          </a:xfrm>
          <a:prstGeom prst="line">
            <a:avLst/>
          </a:prstGeom>
          <a:ln w="25400">
            <a:solidFill>
              <a:srgbClr val="000000"/>
            </a:solidFill>
            <a:miter lim="400000"/>
          </a:ln>
        </p:spPr>
        <p:txBody>
          <a:bodyPr lIns="50800" tIns="50800" rIns="50800" bIns="50800" anchor="ctr"/>
          <a:lstStyle/>
          <a:p>
            <a:endParaRPr/>
          </a:p>
        </p:txBody>
      </p:sp>
      <p:sp>
        <p:nvSpPr>
          <p:cNvPr id="824" name="線"/>
          <p:cNvSpPr/>
          <p:nvPr/>
        </p:nvSpPr>
        <p:spPr>
          <a:xfrm flipV="1">
            <a:off x="9144577" y="4840196"/>
            <a:ext cx="2345948" cy="1211306"/>
          </a:xfrm>
          <a:prstGeom prst="line">
            <a:avLst/>
          </a:prstGeom>
          <a:ln w="25400">
            <a:solidFill>
              <a:srgbClr val="000000"/>
            </a:solidFill>
            <a:miter lim="400000"/>
          </a:ln>
        </p:spPr>
        <p:txBody>
          <a:bodyPr lIns="50800" tIns="50800" rIns="50800" bIns="50800" anchor="ctr"/>
          <a:lstStyle/>
          <a:p>
            <a:endParaRPr/>
          </a:p>
        </p:txBody>
      </p:sp>
      <p:sp>
        <p:nvSpPr>
          <p:cNvPr id="825" name="線"/>
          <p:cNvSpPr/>
          <p:nvPr/>
        </p:nvSpPr>
        <p:spPr>
          <a:xfrm>
            <a:off x="9151572" y="6051501"/>
            <a:ext cx="2345948" cy="92939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826" name="テキスト"/>
              <p:cNvSpPr txBox="1"/>
              <p:nvPr/>
            </p:nvSpPr>
            <p:spPr>
              <a:xfrm>
                <a:off x="9434681" y="29320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1</m:t>
                          </m:r>
                        </m:sub>
                      </m:sSub>
                    </m:oMath>
                  </m:oMathPara>
                </a14:m>
                <a:endParaRPr/>
              </a:p>
            </p:txBody>
          </p:sp>
        </mc:Choice>
        <mc:Fallback xmlns="">
          <p:sp>
            <p:nvSpPr>
              <p:cNvPr id="826" name="テキスト"/>
              <p:cNvSpPr txBox="1">
                <a:spLocks noRot="1" noChangeAspect="1" noMove="1" noResize="1" noEditPoints="1" noAdjustHandles="1" noChangeArrowheads="1" noChangeShapeType="1" noTextEdit="1"/>
              </p:cNvSpPr>
              <p:nvPr/>
            </p:nvSpPr>
            <p:spPr>
              <a:xfrm>
                <a:off x="9434681" y="2932039"/>
                <a:ext cx="540430" cy="697486"/>
              </a:xfrm>
              <a:prstGeom prst="rect">
                <a:avLst/>
              </a:prstGeom>
              <a:blipFill>
                <a:blip r:embed="rId12"/>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7" name="テキスト"/>
              <p:cNvSpPr txBox="1"/>
              <p:nvPr/>
            </p:nvSpPr>
            <p:spPr>
              <a:xfrm>
                <a:off x="9125265" y="4862200"/>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2</m:t>
                          </m:r>
                        </m:sub>
                      </m:sSub>
                    </m:oMath>
                  </m:oMathPara>
                </a14:m>
                <a:endParaRPr/>
              </a:p>
            </p:txBody>
          </p:sp>
        </mc:Choice>
        <mc:Fallback xmlns="">
          <p:sp>
            <p:nvSpPr>
              <p:cNvPr id="827" name="テキスト"/>
              <p:cNvSpPr txBox="1">
                <a:spLocks noRot="1" noChangeAspect="1" noMove="1" noResize="1" noEditPoints="1" noAdjustHandles="1" noChangeArrowheads="1" noChangeShapeType="1" noTextEdit="1"/>
              </p:cNvSpPr>
              <p:nvPr/>
            </p:nvSpPr>
            <p:spPr>
              <a:xfrm>
                <a:off x="9125265" y="4862200"/>
                <a:ext cx="540430" cy="697486"/>
              </a:xfrm>
              <a:prstGeom prst="rect">
                <a:avLst/>
              </a:prstGeom>
              <a:blipFill>
                <a:blip r:embed="rId13"/>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8" name="テキスト"/>
              <p:cNvSpPr txBox="1"/>
              <p:nvPr/>
            </p:nvSpPr>
            <p:spPr>
              <a:xfrm>
                <a:off x="9663281" y="355219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3</m:t>
                          </m:r>
                        </m:sub>
                      </m:sSub>
                    </m:oMath>
                  </m:oMathPara>
                </a14:m>
                <a:endParaRPr/>
              </a:p>
            </p:txBody>
          </p:sp>
        </mc:Choice>
        <mc:Fallback xmlns="">
          <p:sp>
            <p:nvSpPr>
              <p:cNvPr id="828" name="テキスト"/>
              <p:cNvSpPr txBox="1">
                <a:spLocks noRot="1" noChangeAspect="1" noMove="1" noResize="1" noEditPoints="1" noAdjustHandles="1" noChangeArrowheads="1" noChangeShapeType="1" noTextEdit="1"/>
              </p:cNvSpPr>
              <p:nvPr/>
            </p:nvSpPr>
            <p:spPr>
              <a:xfrm>
                <a:off x="9663281" y="3552193"/>
                <a:ext cx="540430" cy="701778"/>
              </a:xfrm>
              <a:prstGeom prst="rect">
                <a:avLst/>
              </a:prstGeom>
              <a:blipFill>
                <a:blip r:embed="rId14"/>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9" name="テキスト"/>
              <p:cNvSpPr txBox="1"/>
              <p:nvPr/>
            </p:nvSpPr>
            <p:spPr>
              <a:xfrm>
                <a:off x="9663281" y="55736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4</m:t>
                          </m:r>
                        </m:sub>
                      </m:sSub>
                    </m:oMath>
                  </m:oMathPara>
                </a14:m>
                <a:endParaRPr/>
              </a:p>
            </p:txBody>
          </p:sp>
        </mc:Choice>
        <mc:Fallback xmlns="">
          <p:sp>
            <p:nvSpPr>
              <p:cNvPr id="829" name="テキスト"/>
              <p:cNvSpPr txBox="1">
                <a:spLocks noRot="1" noChangeAspect="1" noMove="1" noResize="1" noEditPoints="1" noAdjustHandles="1" noChangeArrowheads="1" noChangeShapeType="1" noTextEdit="1"/>
              </p:cNvSpPr>
              <p:nvPr/>
            </p:nvSpPr>
            <p:spPr>
              <a:xfrm>
                <a:off x="9663281" y="5573639"/>
                <a:ext cx="540430" cy="697486"/>
              </a:xfrm>
              <a:prstGeom prst="rect">
                <a:avLst/>
              </a:prstGeom>
              <a:blipFill>
                <a:blip r:embed="rId15"/>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0" name="テキスト"/>
              <p:cNvSpPr txBox="1"/>
              <p:nvPr/>
            </p:nvSpPr>
            <p:spPr>
              <a:xfrm>
                <a:off x="9028281" y="403724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5</m:t>
                          </m:r>
                        </m:sub>
                      </m:sSub>
                    </m:oMath>
                  </m:oMathPara>
                </a14:m>
                <a:endParaRPr/>
              </a:p>
            </p:txBody>
          </p:sp>
        </mc:Choice>
        <mc:Fallback xmlns="">
          <p:sp>
            <p:nvSpPr>
              <p:cNvPr id="830" name="テキスト"/>
              <p:cNvSpPr txBox="1">
                <a:spLocks noRot="1" noChangeAspect="1" noMove="1" noResize="1" noEditPoints="1" noAdjustHandles="1" noChangeArrowheads="1" noChangeShapeType="1" noTextEdit="1"/>
              </p:cNvSpPr>
              <p:nvPr/>
            </p:nvSpPr>
            <p:spPr>
              <a:xfrm>
                <a:off x="9028281" y="4037243"/>
                <a:ext cx="540430" cy="701778"/>
              </a:xfrm>
              <a:prstGeom prst="rect">
                <a:avLst/>
              </a:prstGeom>
              <a:blipFill>
                <a:blip r:embed="rId16"/>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1" name="テキスト"/>
              <p:cNvSpPr txBox="1"/>
              <p:nvPr/>
            </p:nvSpPr>
            <p:spPr>
              <a:xfrm>
                <a:off x="9294981" y="604208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6</m:t>
                          </m:r>
                        </m:sub>
                      </m:sSub>
                    </m:oMath>
                  </m:oMathPara>
                </a14:m>
                <a:endParaRPr/>
              </a:p>
            </p:txBody>
          </p:sp>
        </mc:Choice>
        <mc:Fallback xmlns="">
          <p:sp>
            <p:nvSpPr>
              <p:cNvPr id="831" name="テキスト"/>
              <p:cNvSpPr txBox="1">
                <a:spLocks noRot="1" noChangeAspect="1" noMove="1" noResize="1" noEditPoints="1" noAdjustHandles="1" noChangeArrowheads="1" noChangeShapeType="1" noTextEdit="1"/>
              </p:cNvSpPr>
              <p:nvPr/>
            </p:nvSpPr>
            <p:spPr>
              <a:xfrm>
                <a:off x="9294981" y="6042083"/>
                <a:ext cx="540430" cy="701778"/>
              </a:xfrm>
              <a:prstGeom prst="rect">
                <a:avLst/>
              </a:prstGeom>
              <a:blipFill>
                <a:blip r:embed="rId17"/>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32" name="線"/>
          <p:cNvSpPr/>
          <p:nvPr/>
        </p:nvSpPr>
        <p:spPr>
          <a:xfrm>
            <a:off x="14126696" y="2696342"/>
            <a:ext cx="2359951" cy="2141870"/>
          </a:xfrm>
          <a:prstGeom prst="line">
            <a:avLst/>
          </a:prstGeom>
          <a:ln w="25400">
            <a:solidFill>
              <a:srgbClr val="000000"/>
            </a:solidFill>
            <a:miter lim="400000"/>
          </a:ln>
        </p:spPr>
        <p:txBody>
          <a:bodyPr lIns="50800" tIns="50800" rIns="50800" bIns="50800" anchor="ctr"/>
          <a:lstStyle/>
          <a:p>
            <a:endParaRPr/>
          </a:p>
        </p:txBody>
      </p:sp>
      <p:sp>
        <p:nvSpPr>
          <p:cNvPr id="833" name="線"/>
          <p:cNvSpPr/>
          <p:nvPr/>
        </p:nvSpPr>
        <p:spPr>
          <a:xfrm>
            <a:off x="14102401" y="4826047"/>
            <a:ext cx="2392726" cy="1"/>
          </a:xfrm>
          <a:prstGeom prst="line">
            <a:avLst/>
          </a:prstGeom>
          <a:ln w="25400">
            <a:solidFill>
              <a:srgbClr val="000000"/>
            </a:solidFill>
            <a:miter lim="400000"/>
          </a:ln>
        </p:spPr>
        <p:txBody>
          <a:bodyPr lIns="50800" tIns="50800" rIns="50800" bIns="50800" anchor="ctr"/>
          <a:lstStyle/>
          <a:p>
            <a:endParaRPr/>
          </a:p>
        </p:txBody>
      </p:sp>
      <p:sp>
        <p:nvSpPr>
          <p:cNvPr id="834" name="線"/>
          <p:cNvSpPr/>
          <p:nvPr/>
        </p:nvSpPr>
        <p:spPr>
          <a:xfrm flipV="1">
            <a:off x="14115070" y="4822713"/>
            <a:ext cx="2367389" cy="2151275"/>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835" name="テキスト"/>
              <p:cNvSpPr txBox="1"/>
              <p:nvPr/>
            </p:nvSpPr>
            <p:spPr>
              <a:xfrm>
                <a:off x="14386376" y="2441400"/>
                <a:ext cx="540429" cy="69993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7</m:t>
                          </m:r>
                        </m:sub>
                      </m:sSub>
                    </m:oMath>
                  </m:oMathPara>
                </a14:m>
                <a:endParaRPr/>
              </a:p>
            </p:txBody>
          </p:sp>
        </mc:Choice>
        <mc:Fallback xmlns="">
          <p:sp>
            <p:nvSpPr>
              <p:cNvPr id="835" name="テキスト"/>
              <p:cNvSpPr txBox="1">
                <a:spLocks noRot="1" noChangeAspect="1" noMove="1" noResize="1" noEditPoints="1" noAdjustHandles="1" noChangeArrowheads="1" noChangeShapeType="1" noTextEdit="1"/>
              </p:cNvSpPr>
              <p:nvPr/>
            </p:nvSpPr>
            <p:spPr>
              <a:xfrm>
                <a:off x="14386376" y="2441400"/>
                <a:ext cx="540429" cy="699939"/>
              </a:xfrm>
              <a:prstGeom prst="rect">
                <a:avLst/>
              </a:prstGeom>
              <a:blipFill>
                <a:blip r:embed="rId18"/>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6" name="テキスト"/>
              <p:cNvSpPr txBox="1"/>
              <p:nvPr/>
            </p:nvSpPr>
            <p:spPr>
              <a:xfrm>
                <a:off x="14370617" y="4208730"/>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8</m:t>
                          </m:r>
                        </m:sub>
                      </m:sSub>
                    </m:oMath>
                  </m:oMathPara>
                </a14:m>
                <a:endParaRPr/>
              </a:p>
            </p:txBody>
          </p:sp>
        </mc:Choice>
        <mc:Fallback xmlns="">
          <p:sp>
            <p:nvSpPr>
              <p:cNvPr id="836" name="テキスト"/>
              <p:cNvSpPr txBox="1">
                <a:spLocks noRot="1" noChangeAspect="1" noMove="1" noResize="1" noEditPoints="1" noAdjustHandles="1" noChangeArrowheads="1" noChangeShapeType="1" noTextEdit="1"/>
              </p:cNvSpPr>
              <p:nvPr/>
            </p:nvSpPr>
            <p:spPr>
              <a:xfrm>
                <a:off x="14370617" y="4208730"/>
                <a:ext cx="540430" cy="701778"/>
              </a:xfrm>
              <a:prstGeom prst="rect">
                <a:avLst/>
              </a:prstGeom>
              <a:blipFill>
                <a:blip r:embed="rId19"/>
                <a:stretch>
                  <a:fillRect l="-2954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7" name="テキスト"/>
              <p:cNvSpPr txBox="1"/>
              <p:nvPr/>
            </p:nvSpPr>
            <p:spPr>
              <a:xfrm>
                <a:off x="14370617" y="5749298"/>
                <a:ext cx="540430" cy="70423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9</m:t>
                          </m:r>
                        </m:sub>
                      </m:sSub>
                    </m:oMath>
                  </m:oMathPara>
                </a14:m>
                <a:endParaRPr/>
              </a:p>
            </p:txBody>
          </p:sp>
        </mc:Choice>
        <mc:Fallback xmlns="">
          <p:sp>
            <p:nvSpPr>
              <p:cNvPr id="837" name="テキスト"/>
              <p:cNvSpPr txBox="1">
                <a:spLocks noRot="1" noChangeAspect="1" noMove="1" noResize="1" noEditPoints="1" noAdjustHandles="1" noChangeArrowheads="1" noChangeShapeType="1" noTextEdit="1"/>
              </p:cNvSpPr>
              <p:nvPr/>
            </p:nvSpPr>
            <p:spPr>
              <a:xfrm>
                <a:off x="14370617" y="5749298"/>
                <a:ext cx="540430" cy="704231"/>
              </a:xfrm>
              <a:prstGeom prst="rect">
                <a:avLst/>
              </a:prstGeom>
              <a:blipFill>
                <a:blip r:embed="rId20"/>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8" name="テキスト"/>
              <p:cNvSpPr txBox="1"/>
              <p:nvPr/>
            </p:nvSpPr>
            <p:spPr>
              <a:xfrm>
                <a:off x="20831799" y="4364140"/>
                <a:ext cx="870887" cy="99083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(3)</m:t>
                          </m:r>
                        </m:sup>
                      </m:sSup>
                    </m:oMath>
                  </m:oMathPara>
                </a14:m>
                <a:endParaRPr>
                  <a:solidFill>
                    <a:srgbClr val="EE220C"/>
                  </a:solidFill>
                </a:endParaRPr>
              </a:p>
            </p:txBody>
          </p:sp>
        </mc:Choice>
        <mc:Fallback xmlns="">
          <p:sp>
            <p:nvSpPr>
              <p:cNvPr id="838" name="テキスト"/>
              <p:cNvSpPr txBox="1">
                <a:spLocks noRot="1" noChangeAspect="1" noMove="1" noResize="1" noEditPoints="1" noAdjustHandles="1" noChangeArrowheads="1" noChangeShapeType="1" noTextEdit="1"/>
              </p:cNvSpPr>
              <p:nvPr/>
            </p:nvSpPr>
            <p:spPr>
              <a:xfrm>
                <a:off x="20831799" y="4364140"/>
                <a:ext cx="870887" cy="990832"/>
              </a:xfrm>
              <a:prstGeom prst="rect">
                <a:avLst/>
              </a:prstGeom>
              <a:blipFill>
                <a:blip r:embed="rId21"/>
                <a:stretch>
                  <a:fillRect l="-39130" r="-14493" b="-506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9" name="テキスト"/>
              <p:cNvSpPr txBox="1"/>
              <p:nvPr/>
            </p:nvSpPr>
            <p:spPr>
              <a:xfrm>
                <a:off x="22513388" y="4391160"/>
                <a:ext cx="776018" cy="87939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(3)</m:t>
                          </m:r>
                        </m:sup>
                      </m:sSup>
                    </m:oMath>
                  </m:oMathPara>
                </a14:m>
                <a:endParaRPr>
                  <a:solidFill>
                    <a:srgbClr val="EE220C"/>
                  </a:solidFill>
                </a:endParaRPr>
              </a:p>
            </p:txBody>
          </p:sp>
        </mc:Choice>
        <mc:Fallback xmlns="">
          <p:sp>
            <p:nvSpPr>
              <p:cNvPr id="839" name="テキスト"/>
              <p:cNvSpPr txBox="1">
                <a:spLocks noRot="1" noChangeAspect="1" noMove="1" noResize="1" noEditPoints="1" noAdjustHandles="1" noChangeArrowheads="1" noChangeShapeType="1" noTextEdit="1"/>
              </p:cNvSpPr>
              <p:nvPr/>
            </p:nvSpPr>
            <p:spPr>
              <a:xfrm>
                <a:off x="22513388" y="4391160"/>
                <a:ext cx="776018" cy="879391"/>
              </a:xfrm>
              <a:prstGeom prst="rect">
                <a:avLst/>
              </a:prstGeom>
              <a:blipFill>
                <a:blip r:embed="rId22"/>
                <a:stretch>
                  <a:fillRect l="-38710"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0" name="テキスト"/>
              <p:cNvSpPr txBox="1"/>
              <p:nvPr/>
            </p:nvSpPr>
            <p:spPr>
              <a:xfrm>
                <a:off x="11443965" y="1618835"/>
                <a:ext cx="468319" cy="7203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1</m:t>
                          </m:r>
                        </m:sub>
                      </m:sSub>
                    </m:oMath>
                  </m:oMathPara>
                </a14:m>
                <a:endParaRPr/>
              </a:p>
            </p:txBody>
          </p:sp>
        </mc:Choice>
        <mc:Fallback xmlns="">
          <p:sp>
            <p:nvSpPr>
              <p:cNvPr id="840" name="テキスト"/>
              <p:cNvSpPr txBox="1">
                <a:spLocks noRot="1" noChangeAspect="1" noMove="1" noResize="1" noEditPoints="1" noAdjustHandles="1" noChangeArrowheads="1" noChangeShapeType="1" noTextEdit="1"/>
              </p:cNvSpPr>
              <p:nvPr/>
            </p:nvSpPr>
            <p:spPr>
              <a:xfrm>
                <a:off x="11443965" y="1618835"/>
                <a:ext cx="468319" cy="720371"/>
              </a:xfrm>
              <a:prstGeom prst="rect">
                <a:avLst/>
              </a:prstGeom>
              <a:blipFill>
                <a:blip r:embed="rId23"/>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1" name="テキスト"/>
              <p:cNvSpPr txBox="1"/>
              <p:nvPr/>
            </p:nvSpPr>
            <p:spPr>
              <a:xfrm>
                <a:off x="11443965" y="3719854"/>
                <a:ext cx="468319"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2</m:t>
                          </m:r>
                        </m:sub>
                      </m:sSub>
                    </m:oMath>
                  </m:oMathPara>
                </a14:m>
                <a:endParaRPr/>
              </a:p>
            </p:txBody>
          </p:sp>
        </mc:Choice>
        <mc:Fallback xmlns="">
          <p:sp>
            <p:nvSpPr>
              <p:cNvPr id="841" name="テキスト"/>
              <p:cNvSpPr txBox="1">
                <a:spLocks noRot="1" noChangeAspect="1" noMove="1" noResize="1" noEditPoints="1" noAdjustHandles="1" noChangeArrowheads="1" noChangeShapeType="1" noTextEdit="1"/>
              </p:cNvSpPr>
              <p:nvPr/>
            </p:nvSpPr>
            <p:spPr>
              <a:xfrm>
                <a:off x="11443965" y="3719854"/>
                <a:ext cx="468319" cy="720370"/>
              </a:xfrm>
              <a:prstGeom prst="rect">
                <a:avLst/>
              </a:prstGeom>
              <a:blipFill>
                <a:blip r:embed="rId24"/>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2" name="テキスト"/>
              <p:cNvSpPr txBox="1"/>
              <p:nvPr/>
            </p:nvSpPr>
            <p:spPr>
              <a:xfrm>
                <a:off x="11529809" y="5834003"/>
                <a:ext cx="468318" cy="72466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3</m:t>
                          </m:r>
                        </m:sub>
                      </m:sSub>
                    </m:oMath>
                  </m:oMathPara>
                </a14:m>
                <a:endParaRPr/>
              </a:p>
            </p:txBody>
          </p:sp>
        </mc:Choice>
        <mc:Fallback xmlns="">
          <p:sp>
            <p:nvSpPr>
              <p:cNvPr id="842" name="テキスト"/>
              <p:cNvSpPr txBox="1">
                <a:spLocks noRot="1" noChangeAspect="1" noMove="1" noResize="1" noEditPoints="1" noAdjustHandles="1" noChangeArrowheads="1" noChangeShapeType="1" noTextEdit="1"/>
              </p:cNvSpPr>
              <p:nvPr/>
            </p:nvSpPr>
            <p:spPr>
              <a:xfrm>
                <a:off x="11529809" y="5834003"/>
                <a:ext cx="468318" cy="724663"/>
              </a:xfrm>
              <a:prstGeom prst="rect">
                <a:avLst/>
              </a:prstGeom>
              <a:blipFill>
                <a:blip r:embed="rId25"/>
                <a:stretch>
                  <a:fillRect l="-4210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3" name="テキスト"/>
              <p:cNvSpPr txBox="1"/>
              <p:nvPr/>
            </p:nvSpPr>
            <p:spPr>
              <a:xfrm>
                <a:off x="16446392" y="3719854"/>
                <a:ext cx="468318"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4</m:t>
                          </m:r>
                        </m:sub>
                      </m:sSub>
                    </m:oMath>
                  </m:oMathPara>
                </a14:m>
                <a:endParaRPr/>
              </a:p>
            </p:txBody>
          </p:sp>
        </mc:Choice>
        <mc:Fallback xmlns="">
          <p:sp>
            <p:nvSpPr>
              <p:cNvPr id="843" name="テキスト"/>
              <p:cNvSpPr txBox="1">
                <a:spLocks noRot="1" noChangeAspect="1" noMove="1" noResize="1" noEditPoints="1" noAdjustHandles="1" noChangeArrowheads="1" noChangeShapeType="1" noTextEdit="1"/>
              </p:cNvSpPr>
              <p:nvPr/>
            </p:nvSpPr>
            <p:spPr>
              <a:xfrm>
                <a:off x="16446392" y="3719854"/>
                <a:ext cx="468318" cy="720370"/>
              </a:xfrm>
              <a:prstGeom prst="rect">
                <a:avLst/>
              </a:prstGeom>
              <a:blipFill>
                <a:blip r:embed="rId26"/>
                <a:stretch>
                  <a:fillRect l="-432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44" name="正方形"/>
          <p:cNvSpPr/>
          <p:nvPr/>
        </p:nvSpPr>
        <p:spPr>
          <a:xfrm>
            <a:off x="407209" y="3454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5" name="正方形"/>
          <p:cNvSpPr/>
          <p:nvPr/>
        </p:nvSpPr>
        <p:spPr>
          <a:xfrm>
            <a:off x="534209" y="3581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6" name="正方形"/>
          <p:cNvSpPr/>
          <p:nvPr/>
        </p:nvSpPr>
        <p:spPr>
          <a:xfrm>
            <a:off x="661209" y="3708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7" name="正方形"/>
          <p:cNvSpPr/>
          <p:nvPr/>
        </p:nvSpPr>
        <p:spPr>
          <a:xfrm>
            <a:off x="1342412" y="4570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8" name="正方形"/>
          <p:cNvSpPr/>
          <p:nvPr/>
        </p:nvSpPr>
        <p:spPr>
          <a:xfrm>
            <a:off x="1469412" y="4697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9" name="正方形"/>
          <p:cNvSpPr/>
          <p:nvPr/>
        </p:nvSpPr>
        <p:spPr>
          <a:xfrm>
            <a:off x="1596412" y="4824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0" name="・"/>
          <p:cNvSpPr txBox="1"/>
          <p:nvPr/>
        </p:nvSpPr>
        <p:spPr>
          <a:xfrm>
            <a:off x="1029509" y="4093037"/>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851" name="・"/>
          <p:cNvSpPr txBox="1"/>
          <p:nvPr/>
        </p:nvSpPr>
        <p:spPr>
          <a:xfrm>
            <a:off x="1111878" y="4191344"/>
            <a:ext cx="457201" cy="450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852" name="・"/>
          <p:cNvSpPr txBox="1"/>
          <p:nvPr/>
        </p:nvSpPr>
        <p:spPr>
          <a:xfrm>
            <a:off x="1194609" y="4286712"/>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853" name="角丸四角形"/>
          <p:cNvSpPr/>
          <p:nvPr/>
        </p:nvSpPr>
        <p:spPr>
          <a:xfrm>
            <a:off x="236869" y="2293504"/>
            <a:ext cx="2799884" cy="5137086"/>
          </a:xfrm>
          <a:prstGeom prst="roundRect">
            <a:avLst>
              <a:gd name="adj" fmla="val 18409"/>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4" name="正方形"/>
          <p:cNvSpPr/>
          <p:nvPr/>
        </p:nvSpPr>
        <p:spPr>
          <a:xfrm>
            <a:off x="4213673" y="4195855"/>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5" name="推論"/>
          <p:cNvSpPr txBox="1"/>
          <p:nvPr/>
        </p:nvSpPr>
        <p:spPr>
          <a:xfrm>
            <a:off x="11629822" y="330853"/>
            <a:ext cx="1333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推論</a:t>
            </a:r>
          </a:p>
        </p:txBody>
      </p:sp>
      <p:sp>
        <p:nvSpPr>
          <p:cNvPr id="856" name="矢印"/>
          <p:cNvSpPr/>
          <p:nvPr/>
        </p:nvSpPr>
        <p:spPr>
          <a:xfrm>
            <a:off x="5785936"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7" name="3"/>
          <p:cNvSpPr txBox="1"/>
          <p:nvPr/>
        </p:nvSpPr>
        <p:spPr>
          <a:xfrm>
            <a:off x="4615196" y="4560422"/>
            <a:ext cx="466954"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3</a:t>
            </a:r>
          </a:p>
        </p:txBody>
      </p:sp>
      <p:sp>
        <p:nvSpPr>
          <p:cNvPr id="858" name="1"/>
          <p:cNvSpPr txBox="1"/>
          <p:nvPr/>
        </p:nvSpPr>
        <p:spPr>
          <a:xfrm>
            <a:off x="1997935" y="5158369"/>
            <a:ext cx="466955"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859" name="予測"/>
          <p:cNvSpPr txBox="1"/>
          <p:nvPr/>
        </p:nvSpPr>
        <p:spPr>
          <a:xfrm>
            <a:off x="20539805"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予測</a:t>
            </a:r>
          </a:p>
        </p:txBody>
      </p:sp>
      <p:sp>
        <p:nvSpPr>
          <p:cNvPr id="860" name="正解"/>
          <p:cNvSpPr txBox="1"/>
          <p:nvPr/>
        </p:nvSpPr>
        <p:spPr>
          <a:xfrm>
            <a:off x="22348947"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正解</a:t>
            </a:r>
          </a:p>
        </p:txBody>
      </p:sp>
      <p:sp>
        <p:nvSpPr>
          <p:cNvPr id="861" name="矢印"/>
          <p:cNvSpPr/>
          <p:nvPr/>
        </p:nvSpPr>
        <p:spPr>
          <a:xfrm>
            <a:off x="3327877"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2" name="矢印"/>
          <p:cNvSpPr/>
          <p:nvPr/>
        </p:nvSpPr>
        <p:spPr>
          <a:xfrm>
            <a:off x="19681000" y="4367332"/>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3" name="データ"/>
          <p:cNvSpPr txBox="1"/>
          <p:nvPr/>
        </p:nvSpPr>
        <p:spPr>
          <a:xfrm>
            <a:off x="836710" y="2452958"/>
            <a:ext cx="16002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データ</a:t>
            </a:r>
          </a:p>
        </p:txBody>
      </p:sp>
      <p:sp>
        <p:nvSpPr>
          <p:cNvPr id="864" name="入力層"/>
          <p:cNvSpPr txBox="1"/>
          <p:nvPr/>
        </p:nvSpPr>
        <p:spPr>
          <a:xfrm>
            <a:off x="7196646" y="1569525"/>
            <a:ext cx="1282701"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入力層</a:t>
            </a:r>
          </a:p>
        </p:txBody>
      </p:sp>
      <p:sp>
        <p:nvSpPr>
          <p:cNvPr id="865" name="中間層"/>
          <p:cNvSpPr txBox="1"/>
          <p:nvPr/>
        </p:nvSpPr>
        <p:spPr>
          <a:xfrm>
            <a:off x="12183564"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中間層</a:t>
            </a:r>
          </a:p>
        </p:txBody>
      </p:sp>
      <p:sp>
        <p:nvSpPr>
          <p:cNvPr id="866" name="出力層"/>
          <p:cNvSpPr txBox="1"/>
          <p:nvPr/>
        </p:nvSpPr>
        <p:spPr>
          <a:xfrm>
            <a:off x="17170482"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出力層</a:t>
            </a:r>
          </a:p>
        </p:txBody>
      </p:sp>
      <p:sp>
        <p:nvSpPr>
          <p:cNvPr id="867" name="二枚目、三枚目も同様に計算できます"/>
          <p:cNvSpPr txBox="1"/>
          <p:nvPr/>
        </p:nvSpPr>
        <p:spPr>
          <a:xfrm>
            <a:off x="4786322" y="9406154"/>
            <a:ext cx="91821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二枚目、三枚目も同様に計算できます</a:t>
            </a:r>
          </a:p>
        </p:txBody>
      </p:sp>
      <p:sp>
        <p:nvSpPr>
          <p:cNvPr id="868" name="正方形"/>
          <p:cNvSpPr/>
          <p:nvPr/>
        </p:nvSpPr>
        <p:spPr>
          <a:xfrm>
            <a:off x="4218224" y="5846549"/>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9" name="2"/>
          <p:cNvSpPr txBox="1"/>
          <p:nvPr/>
        </p:nvSpPr>
        <p:spPr>
          <a:xfrm>
            <a:off x="4617281" y="6179924"/>
            <a:ext cx="466955"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2</a:t>
            </a:r>
          </a:p>
        </p:txBody>
      </p:sp>
      <mc:AlternateContent xmlns:mc="http://schemas.openxmlformats.org/markup-compatibility/2006" xmlns:a14="http://schemas.microsoft.com/office/drawing/2010/main">
        <mc:Choice Requires="a14">
          <p:sp>
            <p:nvSpPr>
              <p:cNvPr id="870" name="テキスト"/>
              <p:cNvSpPr txBox="1"/>
              <p:nvPr/>
            </p:nvSpPr>
            <p:spPr>
              <a:xfrm>
                <a:off x="20775823" y="6326887"/>
                <a:ext cx="870887" cy="99083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870" name="テキスト"/>
              <p:cNvSpPr txBox="1">
                <a:spLocks noRot="1" noChangeAspect="1" noMove="1" noResize="1" noEditPoints="1" noAdjustHandles="1" noChangeArrowheads="1" noChangeShapeType="1" noTextEdit="1"/>
              </p:cNvSpPr>
              <p:nvPr/>
            </p:nvSpPr>
            <p:spPr>
              <a:xfrm>
                <a:off x="20775823" y="6326887"/>
                <a:ext cx="870887" cy="990833"/>
              </a:xfrm>
              <a:prstGeom prst="rect">
                <a:avLst/>
              </a:prstGeom>
              <a:blipFill>
                <a:blip r:embed="rId27"/>
                <a:stretch>
                  <a:fillRect l="-37143" r="-14286" b="-512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1" name="テキスト"/>
              <p:cNvSpPr txBox="1"/>
              <p:nvPr/>
            </p:nvSpPr>
            <p:spPr>
              <a:xfrm>
                <a:off x="22457412" y="6353908"/>
                <a:ext cx="776018" cy="87939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871" name="テキスト"/>
              <p:cNvSpPr txBox="1">
                <a:spLocks noRot="1" noChangeAspect="1" noMove="1" noResize="1" noEditPoints="1" noAdjustHandles="1" noChangeArrowheads="1" noChangeShapeType="1" noTextEdit="1"/>
              </p:cNvSpPr>
              <p:nvPr/>
            </p:nvSpPr>
            <p:spPr>
              <a:xfrm>
                <a:off x="22457412" y="6353908"/>
                <a:ext cx="776018" cy="879390"/>
              </a:xfrm>
              <a:prstGeom prst="rect">
                <a:avLst/>
              </a:prstGeom>
              <a:blipFill>
                <a:blip r:embed="rId28"/>
                <a:stretch>
                  <a:fillRect l="-40323"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72" name="正方形"/>
          <p:cNvSpPr/>
          <p:nvPr/>
        </p:nvSpPr>
        <p:spPr>
          <a:xfrm>
            <a:off x="4629981" y="6649913"/>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3" name="1"/>
          <p:cNvSpPr txBox="1"/>
          <p:nvPr/>
        </p:nvSpPr>
        <p:spPr>
          <a:xfrm>
            <a:off x="5029039" y="6983288"/>
            <a:ext cx="466954"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mc:AlternateContent xmlns:mc="http://schemas.openxmlformats.org/markup-compatibility/2006" xmlns:a14="http://schemas.microsoft.com/office/drawing/2010/main">
        <mc:Choice Requires="a14">
          <p:sp>
            <p:nvSpPr>
              <p:cNvPr id="874" name="テキスト"/>
              <p:cNvSpPr txBox="1"/>
              <p:nvPr/>
            </p:nvSpPr>
            <p:spPr>
              <a:xfrm>
                <a:off x="20775823" y="5468223"/>
                <a:ext cx="870887" cy="99083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(2)</m:t>
                          </m:r>
                        </m:sup>
                      </m:sSup>
                    </m:oMath>
                  </m:oMathPara>
                </a14:m>
                <a:endParaRPr>
                  <a:solidFill>
                    <a:srgbClr val="EE220C"/>
                  </a:solidFill>
                </a:endParaRPr>
              </a:p>
            </p:txBody>
          </p:sp>
        </mc:Choice>
        <mc:Fallback xmlns="">
          <p:sp>
            <p:nvSpPr>
              <p:cNvPr id="874" name="テキスト"/>
              <p:cNvSpPr txBox="1">
                <a:spLocks noRot="1" noChangeAspect="1" noMove="1" noResize="1" noEditPoints="1" noAdjustHandles="1" noChangeArrowheads="1" noChangeShapeType="1" noTextEdit="1"/>
              </p:cNvSpPr>
              <p:nvPr/>
            </p:nvSpPr>
            <p:spPr>
              <a:xfrm>
                <a:off x="20775823" y="5468223"/>
                <a:ext cx="870887" cy="990833"/>
              </a:xfrm>
              <a:prstGeom prst="rect">
                <a:avLst/>
              </a:prstGeom>
              <a:blipFill>
                <a:blip r:embed="rId29"/>
                <a:stretch>
                  <a:fillRect l="-37143" r="-14286" b="-506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5" name="テキスト"/>
              <p:cNvSpPr txBox="1"/>
              <p:nvPr/>
            </p:nvSpPr>
            <p:spPr>
              <a:xfrm>
                <a:off x="22457412" y="5495244"/>
                <a:ext cx="776018" cy="87939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(2)</m:t>
                          </m:r>
                        </m:sup>
                      </m:sSup>
                    </m:oMath>
                  </m:oMathPara>
                </a14:m>
                <a:endParaRPr>
                  <a:solidFill>
                    <a:srgbClr val="EE220C"/>
                  </a:solidFill>
                </a:endParaRPr>
              </a:p>
            </p:txBody>
          </p:sp>
        </mc:Choice>
        <mc:Fallback xmlns="">
          <p:sp>
            <p:nvSpPr>
              <p:cNvPr id="875" name="テキスト"/>
              <p:cNvSpPr txBox="1">
                <a:spLocks noRot="1" noChangeAspect="1" noMove="1" noResize="1" noEditPoints="1" noAdjustHandles="1" noChangeArrowheads="1" noChangeShapeType="1" noTextEdit="1"/>
              </p:cNvSpPr>
              <p:nvPr/>
            </p:nvSpPr>
            <p:spPr>
              <a:xfrm>
                <a:off x="22457412" y="5495244"/>
                <a:ext cx="776018" cy="879390"/>
              </a:xfrm>
              <a:prstGeom prst="rect">
                <a:avLst/>
              </a:prstGeom>
              <a:blipFill>
                <a:blip r:embed="rId30"/>
                <a:stretch>
                  <a:fillRect l="-40323"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76" name="ここまでの流れが推論です。ここから精度を調べて学習をします。"/>
          <p:cNvSpPr txBox="1"/>
          <p:nvPr/>
        </p:nvSpPr>
        <p:spPr>
          <a:xfrm>
            <a:off x="4786322" y="11018506"/>
            <a:ext cx="1600962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ここまでの流れが推論です。ここから精度を調べて学習をします。</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9" name="楕円"/>
          <p:cNvSpPr/>
          <p:nvPr/>
        </p:nvSpPr>
        <p:spPr>
          <a:xfrm>
            <a:off x="6531374" y="5466413"/>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80" name="楕円"/>
          <p:cNvSpPr/>
          <p:nvPr/>
        </p:nvSpPr>
        <p:spPr>
          <a:xfrm>
            <a:off x="6531374" y="315767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81" name="楕円"/>
          <p:cNvSpPr/>
          <p:nvPr/>
        </p:nvSpPr>
        <p:spPr>
          <a:xfrm>
            <a:off x="11504474" y="2066669"/>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82" name="楕円"/>
          <p:cNvSpPr/>
          <p:nvPr/>
        </p:nvSpPr>
        <p:spPr>
          <a:xfrm>
            <a:off x="11504474" y="634421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83" name="楕円"/>
          <p:cNvSpPr/>
          <p:nvPr/>
        </p:nvSpPr>
        <p:spPr>
          <a:xfrm>
            <a:off x="11504474" y="4198078"/>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884" name="テキスト"/>
              <p:cNvSpPr txBox="1"/>
              <p:nvPr/>
            </p:nvSpPr>
            <p:spPr>
              <a:xfrm>
                <a:off x="13008635" y="2342564"/>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r>
                        <a:rPr sz="3400" i="1">
                          <a:solidFill>
                            <a:srgbClr val="000000"/>
                          </a:solidFill>
                          <a:latin typeface="Cambria Math" panose="02040503050406030204" pitchFamily="18" charset="0"/>
                        </a:rPr>
                        <m:t>)</m:t>
                      </m:r>
                    </m:oMath>
                  </m:oMathPara>
                </a14:m>
                <a:endParaRPr/>
              </a:p>
            </p:txBody>
          </p:sp>
        </mc:Choice>
        <mc:Fallback xmlns="">
          <p:sp>
            <p:nvSpPr>
              <p:cNvPr id="884" name="テキスト"/>
              <p:cNvSpPr txBox="1">
                <a:spLocks noRot="1" noChangeAspect="1" noMove="1" noResize="1" noEditPoints="1" noAdjustHandles="1" noChangeArrowheads="1" noChangeShapeType="1" noTextEdit="1"/>
              </p:cNvSpPr>
              <p:nvPr/>
            </p:nvSpPr>
            <p:spPr>
              <a:xfrm>
                <a:off x="13008635" y="2342564"/>
                <a:ext cx="899837" cy="718212"/>
              </a:xfrm>
              <a:prstGeom prst="rect">
                <a:avLst/>
              </a:prstGeom>
              <a:blipFill>
                <a:blip r:embed="rId2"/>
                <a:stretch>
                  <a:fillRect l="-38889" r="-22222"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85" name="線"/>
          <p:cNvSpPr/>
          <p:nvPr/>
        </p:nvSpPr>
        <p:spPr>
          <a:xfrm flipV="1">
            <a:off x="12824914" y="2066669"/>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886" name="テキスト"/>
              <p:cNvSpPr txBox="1"/>
              <p:nvPr/>
            </p:nvSpPr>
            <p:spPr>
              <a:xfrm>
                <a:off x="13004795" y="4481338"/>
                <a:ext cx="90751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r>
                        <a:rPr sz="3400" i="1">
                          <a:solidFill>
                            <a:srgbClr val="000000"/>
                          </a:solidFill>
                          <a:latin typeface="Cambria Math" panose="02040503050406030204" pitchFamily="18" charset="0"/>
                        </a:rPr>
                        <m:t>)</m:t>
                      </m:r>
                    </m:oMath>
                  </m:oMathPara>
                </a14:m>
                <a:endParaRPr/>
              </a:p>
            </p:txBody>
          </p:sp>
        </mc:Choice>
        <mc:Fallback xmlns="">
          <p:sp>
            <p:nvSpPr>
              <p:cNvPr id="886" name="テキスト"/>
              <p:cNvSpPr txBox="1">
                <a:spLocks noRot="1" noChangeAspect="1" noMove="1" noResize="1" noEditPoints="1" noAdjustHandles="1" noChangeArrowheads="1" noChangeShapeType="1" noTextEdit="1"/>
              </p:cNvSpPr>
              <p:nvPr/>
            </p:nvSpPr>
            <p:spPr>
              <a:xfrm>
                <a:off x="13004795" y="4481338"/>
                <a:ext cx="907517" cy="718212"/>
              </a:xfrm>
              <a:prstGeom prst="rect">
                <a:avLst/>
              </a:prstGeom>
              <a:blipFill>
                <a:blip r:embed="rId3"/>
                <a:stretch>
                  <a:fillRect l="-36986" r="-23288" b="-1379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87" name="線"/>
          <p:cNvSpPr/>
          <p:nvPr/>
        </p:nvSpPr>
        <p:spPr>
          <a:xfrm flipV="1">
            <a:off x="12824914" y="4212809"/>
            <a:ext cx="1" cy="1270001"/>
          </a:xfrm>
          <a:prstGeom prst="line">
            <a:avLst/>
          </a:prstGeom>
          <a:ln w="25400">
            <a:solidFill>
              <a:srgbClr val="000000"/>
            </a:solidFill>
            <a:miter lim="400000"/>
          </a:ln>
        </p:spPr>
        <p:txBody>
          <a:bodyPr lIns="50800" tIns="50800" rIns="50800" bIns="50800" anchor="ctr"/>
          <a:lstStyle/>
          <a:p>
            <a:endParaRPr/>
          </a:p>
        </p:txBody>
      </p:sp>
      <p:sp>
        <p:nvSpPr>
          <p:cNvPr id="888" name="線"/>
          <p:cNvSpPr/>
          <p:nvPr/>
        </p:nvSpPr>
        <p:spPr>
          <a:xfrm flipV="1">
            <a:off x="12824914" y="6342186"/>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889" name="テキスト"/>
              <p:cNvSpPr txBox="1"/>
              <p:nvPr/>
            </p:nvSpPr>
            <p:spPr>
              <a:xfrm>
                <a:off x="13006995" y="6617966"/>
                <a:ext cx="903117" cy="72250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r>
                        <a:rPr sz="3400" i="1">
                          <a:solidFill>
                            <a:srgbClr val="000000"/>
                          </a:solidFill>
                          <a:latin typeface="Cambria Math" panose="02040503050406030204" pitchFamily="18" charset="0"/>
                        </a:rPr>
                        <m:t>)</m:t>
                      </m:r>
                    </m:oMath>
                  </m:oMathPara>
                </a14:m>
                <a:endParaRPr/>
              </a:p>
            </p:txBody>
          </p:sp>
        </mc:Choice>
        <mc:Fallback xmlns="">
          <p:sp>
            <p:nvSpPr>
              <p:cNvPr id="889" name="テキスト"/>
              <p:cNvSpPr txBox="1">
                <a:spLocks noRot="1" noChangeAspect="1" noMove="1" noResize="1" noEditPoints="1" noAdjustHandles="1" noChangeArrowheads="1" noChangeShapeType="1" noTextEdit="1"/>
              </p:cNvSpPr>
              <p:nvPr/>
            </p:nvSpPr>
            <p:spPr>
              <a:xfrm>
                <a:off x="13006995" y="6617966"/>
                <a:ext cx="903117" cy="722504"/>
              </a:xfrm>
              <a:prstGeom prst="rect">
                <a:avLst/>
              </a:prstGeom>
              <a:blipFill>
                <a:blip r:embed="rId4"/>
                <a:stretch>
                  <a:fillRect l="-38889" r="-23611"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0" name="テキスト"/>
              <p:cNvSpPr txBox="1"/>
              <p:nvPr/>
            </p:nvSpPr>
            <p:spPr>
              <a:xfrm>
                <a:off x="12062413" y="2350704"/>
                <a:ext cx="46831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oMath>
                  </m:oMathPara>
                </a14:m>
                <a:endParaRPr/>
              </a:p>
            </p:txBody>
          </p:sp>
        </mc:Choice>
        <mc:Fallback xmlns="">
          <p:sp>
            <p:nvSpPr>
              <p:cNvPr id="890" name="テキスト"/>
              <p:cNvSpPr txBox="1">
                <a:spLocks noRot="1" noChangeAspect="1" noMove="1" noResize="1" noEditPoints="1" noAdjustHandles="1" noChangeArrowheads="1" noChangeShapeType="1" noTextEdit="1"/>
              </p:cNvSpPr>
              <p:nvPr/>
            </p:nvSpPr>
            <p:spPr>
              <a:xfrm>
                <a:off x="12062413" y="2350704"/>
                <a:ext cx="468319" cy="697486"/>
              </a:xfrm>
              <a:prstGeom prst="rect">
                <a:avLst/>
              </a:prstGeom>
              <a:blipFill>
                <a:blip r:embed="rId5"/>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1" name="テキスト"/>
              <p:cNvSpPr txBox="1"/>
              <p:nvPr/>
            </p:nvSpPr>
            <p:spPr>
              <a:xfrm>
                <a:off x="12058573" y="4513304"/>
                <a:ext cx="47599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oMath>
                  </m:oMathPara>
                </a14:m>
                <a:endParaRPr/>
              </a:p>
            </p:txBody>
          </p:sp>
        </mc:Choice>
        <mc:Fallback xmlns="">
          <p:sp>
            <p:nvSpPr>
              <p:cNvPr id="891" name="テキスト"/>
              <p:cNvSpPr txBox="1">
                <a:spLocks noRot="1" noChangeAspect="1" noMove="1" noResize="1" noEditPoints="1" noAdjustHandles="1" noChangeArrowheads="1" noChangeShapeType="1" noTextEdit="1"/>
              </p:cNvSpPr>
              <p:nvPr/>
            </p:nvSpPr>
            <p:spPr>
              <a:xfrm>
                <a:off x="12058573" y="4513304"/>
                <a:ext cx="475999" cy="697486"/>
              </a:xfrm>
              <a:prstGeom prst="rect">
                <a:avLst/>
              </a:prstGeom>
              <a:blipFill>
                <a:blip r:embed="rId6"/>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2" name="テキスト"/>
              <p:cNvSpPr txBox="1"/>
              <p:nvPr/>
            </p:nvSpPr>
            <p:spPr>
              <a:xfrm>
                <a:off x="12060773" y="6603235"/>
                <a:ext cx="47159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oMath>
                  </m:oMathPara>
                </a14:m>
                <a:endParaRPr/>
              </a:p>
            </p:txBody>
          </p:sp>
        </mc:Choice>
        <mc:Fallback xmlns="">
          <p:sp>
            <p:nvSpPr>
              <p:cNvPr id="892" name="テキスト"/>
              <p:cNvSpPr txBox="1">
                <a:spLocks noRot="1" noChangeAspect="1" noMove="1" noResize="1" noEditPoints="1" noAdjustHandles="1" noChangeArrowheads="1" noChangeShapeType="1" noTextEdit="1"/>
              </p:cNvSpPr>
              <p:nvPr/>
            </p:nvSpPr>
            <p:spPr>
              <a:xfrm>
                <a:off x="12060773" y="6603235"/>
                <a:ext cx="471599" cy="701778"/>
              </a:xfrm>
              <a:prstGeom prst="rect">
                <a:avLst/>
              </a:prstGeom>
              <a:blipFill>
                <a:blip r:embed="rId7"/>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93" name="楕円"/>
          <p:cNvSpPr/>
          <p:nvPr/>
        </p:nvSpPr>
        <p:spPr>
          <a:xfrm>
            <a:off x="16477574" y="4198078"/>
            <a:ext cx="2613243" cy="1270001"/>
          </a:xfrm>
          <a:prstGeom prst="ellipse">
            <a:avLst/>
          </a:prstGeom>
          <a:ln w="25400">
            <a:solidFill>
              <a:srgbClr val="000000"/>
            </a:solidFill>
            <a:miter lim="400000"/>
          </a:ln>
        </p:spPr>
        <p:txBody>
          <a:bodyPr lIns="0" tIns="0" rIns="0" bIns="0" anchor="ctr"/>
          <a:lstStyle/>
          <a:p>
            <a:pPr>
              <a:defRPr sz="3200">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894" name="テキスト"/>
              <p:cNvSpPr txBox="1"/>
              <p:nvPr/>
            </p:nvSpPr>
            <p:spPr>
              <a:xfrm>
                <a:off x="17981736" y="4473972"/>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r>
                        <a:rPr sz="3400" i="1">
                          <a:solidFill>
                            <a:srgbClr val="000000"/>
                          </a:solidFill>
                          <a:latin typeface="Cambria Math" panose="02040503050406030204" pitchFamily="18" charset="0"/>
                        </a:rPr>
                        <m:t>)</m:t>
                      </m:r>
                    </m:oMath>
                  </m:oMathPara>
                </a14:m>
                <a:endParaRPr/>
              </a:p>
            </p:txBody>
          </p:sp>
        </mc:Choice>
        <mc:Fallback xmlns="">
          <p:sp>
            <p:nvSpPr>
              <p:cNvPr id="894" name="テキスト"/>
              <p:cNvSpPr txBox="1">
                <a:spLocks noRot="1" noChangeAspect="1" noMove="1" noResize="1" noEditPoints="1" noAdjustHandles="1" noChangeArrowheads="1" noChangeShapeType="1" noTextEdit="1"/>
              </p:cNvSpPr>
              <p:nvPr/>
            </p:nvSpPr>
            <p:spPr>
              <a:xfrm>
                <a:off x="17981736" y="4473972"/>
                <a:ext cx="899837" cy="718212"/>
              </a:xfrm>
              <a:prstGeom prst="rect">
                <a:avLst/>
              </a:prstGeom>
              <a:blipFill>
                <a:blip r:embed="rId8"/>
                <a:stretch>
                  <a:fillRect l="-39437" r="-23944"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95" name="線"/>
          <p:cNvSpPr/>
          <p:nvPr/>
        </p:nvSpPr>
        <p:spPr>
          <a:xfrm flipV="1">
            <a:off x="17798014" y="4198078"/>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896" name="テキスト"/>
              <p:cNvSpPr txBox="1"/>
              <p:nvPr/>
            </p:nvSpPr>
            <p:spPr>
              <a:xfrm>
                <a:off x="17035514" y="4482113"/>
                <a:ext cx="468318"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oMath>
                  </m:oMathPara>
                </a14:m>
                <a:endParaRPr/>
              </a:p>
            </p:txBody>
          </p:sp>
        </mc:Choice>
        <mc:Fallback xmlns="">
          <p:sp>
            <p:nvSpPr>
              <p:cNvPr id="896" name="テキスト"/>
              <p:cNvSpPr txBox="1">
                <a:spLocks noRot="1" noChangeAspect="1" noMove="1" noResize="1" noEditPoints="1" noAdjustHandles="1" noChangeArrowheads="1" noChangeShapeType="1" noTextEdit="1"/>
              </p:cNvSpPr>
              <p:nvPr/>
            </p:nvSpPr>
            <p:spPr>
              <a:xfrm>
                <a:off x="17035514" y="4482113"/>
                <a:ext cx="468318" cy="697486"/>
              </a:xfrm>
              <a:prstGeom prst="rect">
                <a:avLst/>
              </a:prstGeom>
              <a:blipFill>
                <a:blip r:embed="rId9"/>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7" name="テキスト"/>
              <p:cNvSpPr txBox="1"/>
              <p:nvPr/>
            </p:nvSpPr>
            <p:spPr>
              <a:xfrm>
                <a:off x="7494549" y="3356799"/>
                <a:ext cx="686894" cy="87175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Sup>
                        <m:sSubSupPr>
                          <m:ctrlPr>
                            <a:rPr sz="3400" i="1">
                              <a:solidFill>
                                <a:srgbClr val="000000"/>
                              </a:solidFill>
                              <a:latin typeface="Cambria Math" panose="02040503050406030204" pitchFamily="18" charset="0"/>
                            </a:rPr>
                          </m:ctrlPr>
                        </m:sSubSup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1</m:t>
                          </m:r>
                        </m:sub>
                        <m:sup>
                          <m:r>
                            <a:rPr sz="3400" i="1">
                              <a:solidFill>
                                <a:srgbClr val="000000"/>
                              </a:solidFill>
                              <a:latin typeface="Cambria Math" panose="02040503050406030204" pitchFamily="18" charset="0"/>
                            </a:rPr>
                            <m:t>(3)</m:t>
                          </m:r>
                        </m:sup>
                      </m:sSubSup>
                    </m:oMath>
                  </m:oMathPara>
                </a14:m>
                <a:endParaRPr/>
              </a:p>
            </p:txBody>
          </p:sp>
        </mc:Choice>
        <mc:Fallback xmlns="">
          <p:sp>
            <p:nvSpPr>
              <p:cNvPr id="897" name="テキスト"/>
              <p:cNvSpPr txBox="1">
                <a:spLocks noRot="1" noChangeAspect="1" noMove="1" noResize="1" noEditPoints="1" noAdjustHandles="1" noChangeArrowheads="1" noChangeShapeType="1" noTextEdit="1"/>
              </p:cNvSpPr>
              <p:nvPr/>
            </p:nvSpPr>
            <p:spPr>
              <a:xfrm>
                <a:off x="7494549" y="3356799"/>
                <a:ext cx="686894" cy="871756"/>
              </a:xfrm>
              <a:prstGeom prst="rect">
                <a:avLst/>
              </a:prstGeom>
              <a:blipFill>
                <a:blip r:embed="rId10"/>
                <a:stretch>
                  <a:fillRect l="-25000" r="-89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8" name="テキスト"/>
              <p:cNvSpPr txBox="1"/>
              <p:nvPr/>
            </p:nvSpPr>
            <p:spPr>
              <a:xfrm>
                <a:off x="7494549" y="5665535"/>
                <a:ext cx="686894" cy="87175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Sup>
                        <m:sSubSupPr>
                          <m:ctrlPr>
                            <a:rPr sz="3400" i="1">
                              <a:solidFill>
                                <a:srgbClr val="000000"/>
                              </a:solidFill>
                              <a:latin typeface="Cambria Math" panose="02040503050406030204" pitchFamily="18" charset="0"/>
                            </a:rPr>
                          </m:ctrlPr>
                        </m:sSubSup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2</m:t>
                          </m:r>
                        </m:sub>
                        <m:sup>
                          <m:r>
                            <a:rPr sz="3400" i="1">
                              <a:solidFill>
                                <a:srgbClr val="000000"/>
                              </a:solidFill>
                              <a:latin typeface="Cambria Math" panose="02040503050406030204" pitchFamily="18" charset="0"/>
                            </a:rPr>
                            <m:t>(3)</m:t>
                          </m:r>
                        </m:sup>
                      </m:sSubSup>
                    </m:oMath>
                  </m:oMathPara>
                </a14:m>
                <a:endParaRPr/>
              </a:p>
            </p:txBody>
          </p:sp>
        </mc:Choice>
        <mc:Fallback xmlns="">
          <p:sp>
            <p:nvSpPr>
              <p:cNvPr id="898" name="テキスト"/>
              <p:cNvSpPr txBox="1">
                <a:spLocks noRot="1" noChangeAspect="1" noMove="1" noResize="1" noEditPoints="1" noAdjustHandles="1" noChangeArrowheads="1" noChangeShapeType="1" noTextEdit="1"/>
              </p:cNvSpPr>
              <p:nvPr/>
            </p:nvSpPr>
            <p:spPr>
              <a:xfrm>
                <a:off x="7494549" y="5665535"/>
                <a:ext cx="686894" cy="871756"/>
              </a:xfrm>
              <a:prstGeom prst="rect">
                <a:avLst/>
              </a:prstGeom>
              <a:blipFill>
                <a:blip r:embed="rId11"/>
                <a:stretch>
                  <a:fillRect l="-25000" r="-89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899" name="線"/>
          <p:cNvSpPr/>
          <p:nvPr/>
        </p:nvSpPr>
        <p:spPr>
          <a:xfrm flipV="1">
            <a:off x="9144577" y="2742959"/>
            <a:ext cx="2359938" cy="1075646"/>
          </a:xfrm>
          <a:prstGeom prst="line">
            <a:avLst/>
          </a:prstGeom>
          <a:ln w="25400">
            <a:solidFill>
              <a:srgbClr val="000000"/>
            </a:solidFill>
            <a:miter lim="400000"/>
          </a:ln>
        </p:spPr>
        <p:txBody>
          <a:bodyPr lIns="50800" tIns="50800" rIns="50800" bIns="50800" anchor="ctr"/>
          <a:lstStyle/>
          <a:p>
            <a:endParaRPr/>
          </a:p>
        </p:txBody>
      </p:sp>
      <p:sp>
        <p:nvSpPr>
          <p:cNvPr id="900" name="線"/>
          <p:cNvSpPr/>
          <p:nvPr/>
        </p:nvSpPr>
        <p:spPr>
          <a:xfrm flipV="1">
            <a:off x="9144577" y="2724763"/>
            <a:ext cx="2359938" cy="3326739"/>
          </a:xfrm>
          <a:prstGeom prst="line">
            <a:avLst/>
          </a:prstGeom>
          <a:ln w="25400">
            <a:solidFill>
              <a:srgbClr val="000000"/>
            </a:solidFill>
            <a:miter lim="400000"/>
          </a:ln>
        </p:spPr>
        <p:txBody>
          <a:bodyPr lIns="50800" tIns="50800" rIns="50800" bIns="50800" anchor="ctr"/>
          <a:lstStyle/>
          <a:p>
            <a:endParaRPr/>
          </a:p>
        </p:txBody>
      </p:sp>
      <p:sp>
        <p:nvSpPr>
          <p:cNvPr id="901" name="線"/>
          <p:cNvSpPr/>
          <p:nvPr/>
        </p:nvSpPr>
        <p:spPr>
          <a:xfrm>
            <a:off x="9144577" y="3793452"/>
            <a:ext cx="2359938" cy="1072530"/>
          </a:xfrm>
          <a:prstGeom prst="line">
            <a:avLst/>
          </a:prstGeom>
          <a:ln w="25400">
            <a:solidFill>
              <a:srgbClr val="000000"/>
            </a:solidFill>
            <a:miter lim="400000"/>
          </a:ln>
        </p:spPr>
        <p:txBody>
          <a:bodyPr lIns="50800" tIns="50800" rIns="50800" bIns="50800" anchor="ctr"/>
          <a:lstStyle/>
          <a:p>
            <a:endParaRPr/>
          </a:p>
        </p:txBody>
      </p:sp>
      <p:sp>
        <p:nvSpPr>
          <p:cNvPr id="902" name="線"/>
          <p:cNvSpPr/>
          <p:nvPr/>
        </p:nvSpPr>
        <p:spPr>
          <a:xfrm>
            <a:off x="9144577" y="3793452"/>
            <a:ext cx="2359938" cy="3223494"/>
          </a:xfrm>
          <a:prstGeom prst="line">
            <a:avLst/>
          </a:prstGeom>
          <a:ln w="25400">
            <a:solidFill>
              <a:srgbClr val="000000"/>
            </a:solidFill>
            <a:miter lim="400000"/>
          </a:ln>
        </p:spPr>
        <p:txBody>
          <a:bodyPr lIns="50800" tIns="50800" rIns="50800" bIns="50800" anchor="ctr"/>
          <a:lstStyle/>
          <a:p>
            <a:endParaRPr/>
          </a:p>
        </p:txBody>
      </p:sp>
      <p:sp>
        <p:nvSpPr>
          <p:cNvPr id="903" name="線"/>
          <p:cNvSpPr/>
          <p:nvPr/>
        </p:nvSpPr>
        <p:spPr>
          <a:xfrm flipV="1">
            <a:off x="9144577" y="4840196"/>
            <a:ext cx="2345948" cy="1211306"/>
          </a:xfrm>
          <a:prstGeom prst="line">
            <a:avLst/>
          </a:prstGeom>
          <a:ln w="25400">
            <a:solidFill>
              <a:srgbClr val="000000"/>
            </a:solidFill>
            <a:miter lim="400000"/>
          </a:ln>
        </p:spPr>
        <p:txBody>
          <a:bodyPr lIns="50800" tIns="50800" rIns="50800" bIns="50800" anchor="ctr"/>
          <a:lstStyle/>
          <a:p>
            <a:endParaRPr/>
          </a:p>
        </p:txBody>
      </p:sp>
      <p:sp>
        <p:nvSpPr>
          <p:cNvPr id="904" name="線"/>
          <p:cNvSpPr/>
          <p:nvPr/>
        </p:nvSpPr>
        <p:spPr>
          <a:xfrm>
            <a:off x="9151572" y="6051501"/>
            <a:ext cx="2345948" cy="92939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905" name="テキスト"/>
              <p:cNvSpPr txBox="1"/>
              <p:nvPr/>
            </p:nvSpPr>
            <p:spPr>
              <a:xfrm>
                <a:off x="9434681" y="29320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1</m:t>
                          </m:r>
                        </m:sub>
                      </m:sSub>
                    </m:oMath>
                  </m:oMathPara>
                </a14:m>
                <a:endParaRPr/>
              </a:p>
            </p:txBody>
          </p:sp>
        </mc:Choice>
        <mc:Fallback xmlns="">
          <p:sp>
            <p:nvSpPr>
              <p:cNvPr id="905" name="テキスト"/>
              <p:cNvSpPr txBox="1">
                <a:spLocks noRot="1" noChangeAspect="1" noMove="1" noResize="1" noEditPoints="1" noAdjustHandles="1" noChangeArrowheads="1" noChangeShapeType="1" noTextEdit="1"/>
              </p:cNvSpPr>
              <p:nvPr/>
            </p:nvSpPr>
            <p:spPr>
              <a:xfrm>
                <a:off x="9434681" y="2932039"/>
                <a:ext cx="540430" cy="697486"/>
              </a:xfrm>
              <a:prstGeom prst="rect">
                <a:avLst/>
              </a:prstGeom>
              <a:blipFill>
                <a:blip r:embed="rId12"/>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6" name="テキスト"/>
              <p:cNvSpPr txBox="1"/>
              <p:nvPr/>
            </p:nvSpPr>
            <p:spPr>
              <a:xfrm>
                <a:off x="9125265" y="4862200"/>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2</m:t>
                          </m:r>
                        </m:sub>
                      </m:sSub>
                    </m:oMath>
                  </m:oMathPara>
                </a14:m>
                <a:endParaRPr/>
              </a:p>
            </p:txBody>
          </p:sp>
        </mc:Choice>
        <mc:Fallback xmlns="">
          <p:sp>
            <p:nvSpPr>
              <p:cNvPr id="906" name="テキスト"/>
              <p:cNvSpPr txBox="1">
                <a:spLocks noRot="1" noChangeAspect="1" noMove="1" noResize="1" noEditPoints="1" noAdjustHandles="1" noChangeArrowheads="1" noChangeShapeType="1" noTextEdit="1"/>
              </p:cNvSpPr>
              <p:nvPr/>
            </p:nvSpPr>
            <p:spPr>
              <a:xfrm>
                <a:off x="9125265" y="4862200"/>
                <a:ext cx="540430" cy="697486"/>
              </a:xfrm>
              <a:prstGeom prst="rect">
                <a:avLst/>
              </a:prstGeom>
              <a:blipFill>
                <a:blip r:embed="rId13"/>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7" name="テキスト"/>
              <p:cNvSpPr txBox="1"/>
              <p:nvPr/>
            </p:nvSpPr>
            <p:spPr>
              <a:xfrm>
                <a:off x="9663281" y="355219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3</m:t>
                          </m:r>
                        </m:sub>
                      </m:sSub>
                    </m:oMath>
                  </m:oMathPara>
                </a14:m>
                <a:endParaRPr/>
              </a:p>
            </p:txBody>
          </p:sp>
        </mc:Choice>
        <mc:Fallback xmlns="">
          <p:sp>
            <p:nvSpPr>
              <p:cNvPr id="907" name="テキスト"/>
              <p:cNvSpPr txBox="1">
                <a:spLocks noRot="1" noChangeAspect="1" noMove="1" noResize="1" noEditPoints="1" noAdjustHandles="1" noChangeArrowheads="1" noChangeShapeType="1" noTextEdit="1"/>
              </p:cNvSpPr>
              <p:nvPr/>
            </p:nvSpPr>
            <p:spPr>
              <a:xfrm>
                <a:off x="9663281" y="3552193"/>
                <a:ext cx="540430" cy="701778"/>
              </a:xfrm>
              <a:prstGeom prst="rect">
                <a:avLst/>
              </a:prstGeom>
              <a:blipFill>
                <a:blip r:embed="rId14"/>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8" name="テキスト"/>
              <p:cNvSpPr txBox="1"/>
              <p:nvPr/>
            </p:nvSpPr>
            <p:spPr>
              <a:xfrm>
                <a:off x="9663281" y="55736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4</m:t>
                          </m:r>
                        </m:sub>
                      </m:sSub>
                    </m:oMath>
                  </m:oMathPara>
                </a14:m>
                <a:endParaRPr/>
              </a:p>
            </p:txBody>
          </p:sp>
        </mc:Choice>
        <mc:Fallback xmlns="">
          <p:sp>
            <p:nvSpPr>
              <p:cNvPr id="908" name="テキスト"/>
              <p:cNvSpPr txBox="1">
                <a:spLocks noRot="1" noChangeAspect="1" noMove="1" noResize="1" noEditPoints="1" noAdjustHandles="1" noChangeArrowheads="1" noChangeShapeType="1" noTextEdit="1"/>
              </p:cNvSpPr>
              <p:nvPr/>
            </p:nvSpPr>
            <p:spPr>
              <a:xfrm>
                <a:off x="9663281" y="5573639"/>
                <a:ext cx="540430" cy="697486"/>
              </a:xfrm>
              <a:prstGeom prst="rect">
                <a:avLst/>
              </a:prstGeom>
              <a:blipFill>
                <a:blip r:embed="rId15"/>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9" name="テキスト"/>
              <p:cNvSpPr txBox="1"/>
              <p:nvPr/>
            </p:nvSpPr>
            <p:spPr>
              <a:xfrm>
                <a:off x="9028281" y="403724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5</m:t>
                          </m:r>
                        </m:sub>
                      </m:sSub>
                    </m:oMath>
                  </m:oMathPara>
                </a14:m>
                <a:endParaRPr/>
              </a:p>
            </p:txBody>
          </p:sp>
        </mc:Choice>
        <mc:Fallback xmlns="">
          <p:sp>
            <p:nvSpPr>
              <p:cNvPr id="909" name="テキスト"/>
              <p:cNvSpPr txBox="1">
                <a:spLocks noRot="1" noChangeAspect="1" noMove="1" noResize="1" noEditPoints="1" noAdjustHandles="1" noChangeArrowheads="1" noChangeShapeType="1" noTextEdit="1"/>
              </p:cNvSpPr>
              <p:nvPr/>
            </p:nvSpPr>
            <p:spPr>
              <a:xfrm>
                <a:off x="9028281" y="4037243"/>
                <a:ext cx="540430" cy="701778"/>
              </a:xfrm>
              <a:prstGeom prst="rect">
                <a:avLst/>
              </a:prstGeom>
              <a:blipFill>
                <a:blip r:embed="rId16"/>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0" name="テキスト"/>
              <p:cNvSpPr txBox="1"/>
              <p:nvPr/>
            </p:nvSpPr>
            <p:spPr>
              <a:xfrm>
                <a:off x="9294981" y="604208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6</m:t>
                          </m:r>
                        </m:sub>
                      </m:sSub>
                    </m:oMath>
                  </m:oMathPara>
                </a14:m>
                <a:endParaRPr/>
              </a:p>
            </p:txBody>
          </p:sp>
        </mc:Choice>
        <mc:Fallback xmlns="">
          <p:sp>
            <p:nvSpPr>
              <p:cNvPr id="910" name="テキスト"/>
              <p:cNvSpPr txBox="1">
                <a:spLocks noRot="1" noChangeAspect="1" noMove="1" noResize="1" noEditPoints="1" noAdjustHandles="1" noChangeArrowheads="1" noChangeShapeType="1" noTextEdit="1"/>
              </p:cNvSpPr>
              <p:nvPr/>
            </p:nvSpPr>
            <p:spPr>
              <a:xfrm>
                <a:off x="9294981" y="6042083"/>
                <a:ext cx="540430" cy="701778"/>
              </a:xfrm>
              <a:prstGeom prst="rect">
                <a:avLst/>
              </a:prstGeom>
              <a:blipFill>
                <a:blip r:embed="rId17"/>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911" name="線"/>
          <p:cNvSpPr/>
          <p:nvPr/>
        </p:nvSpPr>
        <p:spPr>
          <a:xfrm>
            <a:off x="14126696" y="2696342"/>
            <a:ext cx="2359951" cy="2141870"/>
          </a:xfrm>
          <a:prstGeom prst="line">
            <a:avLst/>
          </a:prstGeom>
          <a:ln w="25400">
            <a:solidFill>
              <a:srgbClr val="000000"/>
            </a:solidFill>
            <a:miter lim="400000"/>
          </a:ln>
        </p:spPr>
        <p:txBody>
          <a:bodyPr lIns="50800" tIns="50800" rIns="50800" bIns="50800" anchor="ctr"/>
          <a:lstStyle/>
          <a:p>
            <a:endParaRPr/>
          </a:p>
        </p:txBody>
      </p:sp>
      <p:sp>
        <p:nvSpPr>
          <p:cNvPr id="912" name="線"/>
          <p:cNvSpPr/>
          <p:nvPr/>
        </p:nvSpPr>
        <p:spPr>
          <a:xfrm>
            <a:off x="14102401" y="4826047"/>
            <a:ext cx="2392726" cy="1"/>
          </a:xfrm>
          <a:prstGeom prst="line">
            <a:avLst/>
          </a:prstGeom>
          <a:ln w="25400">
            <a:solidFill>
              <a:srgbClr val="000000"/>
            </a:solidFill>
            <a:miter lim="400000"/>
          </a:ln>
        </p:spPr>
        <p:txBody>
          <a:bodyPr lIns="50800" tIns="50800" rIns="50800" bIns="50800" anchor="ctr"/>
          <a:lstStyle/>
          <a:p>
            <a:endParaRPr/>
          </a:p>
        </p:txBody>
      </p:sp>
      <p:sp>
        <p:nvSpPr>
          <p:cNvPr id="913" name="線"/>
          <p:cNvSpPr/>
          <p:nvPr/>
        </p:nvSpPr>
        <p:spPr>
          <a:xfrm flipV="1">
            <a:off x="14115070" y="4822713"/>
            <a:ext cx="2367389" cy="2151275"/>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914" name="テキスト"/>
              <p:cNvSpPr txBox="1"/>
              <p:nvPr/>
            </p:nvSpPr>
            <p:spPr>
              <a:xfrm>
                <a:off x="14386376" y="2441400"/>
                <a:ext cx="540429" cy="69993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7</m:t>
                          </m:r>
                        </m:sub>
                      </m:sSub>
                    </m:oMath>
                  </m:oMathPara>
                </a14:m>
                <a:endParaRPr/>
              </a:p>
            </p:txBody>
          </p:sp>
        </mc:Choice>
        <mc:Fallback xmlns="">
          <p:sp>
            <p:nvSpPr>
              <p:cNvPr id="914" name="テキスト"/>
              <p:cNvSpPr txBox="1">
                <a:spLocks noRot="1" noChangeAspect="1" noMove="1" noResize="1" noEditPoints="1" noAdjustHandles="1" noChangeArrowheads="1" noChangeShapeType="1" noTextEdit="1"/>
              </p:cNvSpPr>
              <p:nvPr/>
            </p:nvSpPr>
            <p:spPr>
              <a:xfrm>
                <a:off x="14386376" y="2441400"/>
                <a:ext cx="540429" cy="699939"/>
              </a:xfrm>
              <a:prstGeom prst="rect">
                <a:avLst/>
              </a:prstGeom>
              <a:blipFill>
                <a:blip r:embed="rId18"/>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5" name="テキスト"/>
              <p:cNvSpPr txBox="1"/>
              <p:nvPr/>
            </p:nvSpPr>
            <p:spPr>
              <a:xfrm>
                <a:off x="14370617" y="4208730"/>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8</m:t>
                          </m:r>
                        </m:sub>
                      </m:sSub>
                    </m:oMath>
                  </m:oMathPara>
                </a14:m>
                <a:endParaRPr/>
              </a:p>
            </p:txBody>
          </p:sp>
        </mc:Choice>
        <mc:Fallback xmlns="">
          <p:sp>
            <p:nvSpPr>
              <p:cNvPr id="915" name="テキスト"/>
              <p:cNvSpPr txBox="1">
                <a:spLocks noRot="1" noChangeAspect="1" noMove="1" noResize="1" noEditPoints="1" noAdjustHandles="1" noChangeArrowheads="1" noChangeShapeType="1" noTextEdit="1"/>
              </p:cNvSpPr>
              <p:nvPr/>
            </p:nvSpPr>
            <p:spPr>
              <a:xfrm>
                <a:off x="14370617" y="4208730"/>
                <a:ext cx="540430" cy="701778"/>
              </a:xfrm>
              <a:prstGeom prst="rect">
                <a:avLst/>
              </a:prstGeom>
              <a:blipFill>
                <a:blip r:embed="rId19"/>
                <a:stretch>
                  <a:fillRect l="-2954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6" name="テキスト"/>
              <p:cNvSpPr txBox="1"/>
              <p:nvPr/>
            </p:nvSpPr>
            <p:spPr>
              <a:xfrm>
                <a:off x="14370617" y="5749298"/>
                <a:ext cx="540430" cy="70423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9</m:t>
                          </m:r>
                        </m:sub>
                      </m:sSub>
                    </m:oMath>
                  </m:oMathPara>
                </a14:m>
                <a:endParaRPr/>
              </a:p>
            </p:txBody>
          </p:sp>
        </mc:Choice>
        <mc:Fallback xmlns="">
          <p:sp>
            <p:nvSpPr>
              <p:cNvPr id="916" name="テキスト"/>
              <p:cNvSpPr txBox="1">
                <a:spLocks noRot="1" noChangeAspect="1" noMove="1" noResize="1" noEditPoints="1" noAdjustHandles="1" noChangeArrowheads="1" noChangeShapeType="1" noTextEdit="1"/>
              </p:cNvSpPr>
              <p:nvPr/>
            </p:nvSpPr>
            <p:spPr>
              <a:xfrm>
                <a:off x="14370617" y="5749298"/>
                <a:ext cx="540430" cy="704231"/>
              </a:xfrm>
              <a:prstGeom prst="rect">
                <a:avLst/>
              </a:prstGeom>
              <a:blipFill>
                <a:blip r:embed="rId20"/>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7" name="テキスト"/>
              <p:cNvSpPr txBox="1"/>
              <p:nvPr/>
            </p:nvSpPr>
            <p:spPr>
              <a:xfrm>
                <a:off x="20831799" y="4364140"/>
                <a:ext cx="870887" cy="99083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(3)</m:t>
                          </m:r>
                        </m:sup>
                      </m:sSup>
                    </m:oMath>
                  </m:oMathPara>
                </a14:m>
                <a:endParaRPr>
                  <a:solidFill>
                    <a:srgbClr val="EE220C"/>
                  </a:solidFill>
                </a:endParaRPr>
              </a:p>
            </p:txBody>
          </p:sp>
        </mc:Choice>
        <mc:Fallback xmlns="">
          <p:sp>
            <p:nvSpPr>
              <p:cNvPr id="917" name="テキスト"/>
              <p:cNvSpPr txBox="1">
                <a:spLocks noRot="1" noChangeAspect="1" noMove="1" noResize="1" noEditPoints="1" noAdjustHandles="1" noChangeArrowheads="1" noChangeShapeType="1" noTextEdit="1"/>
              </p:cNvSpPr>
              <p:nvPr/>
            </p:nvSpPr>
            <p:spPr>
              <a:xfrm>
                <a:off x="20831799" y="4364140"/>
                <a:ext cx="870887" cy="990832"/>
              </a:xfrm>
              <a:prstGeom prst="rect">
                <a:avLst/>
              </a:prstGeom>
              <a:blipFill>
                <a:blip r:embed="rId21"/>
                <a:stretch>
                  <a:fillRect l="-39130" r="-14493" b="-506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8" name="テキスト"/>
              <p:cNvSpPr txBox="1"/>
              <p:nvPr/>
            </p:nvSpPr>
            <p:spPr>
              <a:xfrm>
                <a:off x="22513388" y="4391160"/>
                <a:ext cx="776018" cy="87939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(3)</m:t>
                          </m:r>
                        </m:sup>
                      </m:sSup>
                    </m:oMath>
                  </m:oMathPara>
                </a14:m>
                <a:endParaRPr>
                  <a:solidFill>
                    <a:srgbClr val="EE220C"/>
                  </a:solidFill>
                </a:endParaRPr>
              </a:p>
            </p:txBody>
          </p:sp>
        </mc:Choice>
        <mc:Fallback xmlns="">
          <p:sp>
            <p:nvSpPr>
              <p:cNvPr id="918" name="テキスト"/>
              <p:cNvSpPr txBox="1">
                <a:spLocks noRot="1" noChangeAspect="1" noMove="1" noResize="1" noEditPoints="1" noAdjustHandles="1" noChangeArrowheads="1" noChangeShapeType="1" noTextEdit="1"/>
              </p:cNvSpPr>
              <p:nvPr/>
            </p:nvSpPr>
            <p:spPr>
              <a:xfrm>
                <a:off x="22513388" y="4391160"/>
                <a:ext cx="776018" cy="879391"/>
              </a:xfrm>
              <a:prstGeom prst="rect">
                <a:avLst/>
              </a:prstGeom>
              <a:blipFill>
                <a:blip r:embed="rId22"/>
                <a:stretch>
                  <a:fillRect l="-38710"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9" name="テキスト"/>
              <p:cNvSpPr txBox="1"/>
              <p:nvPr/>
            </p:nvSpPr>
            <p:spPr>
              <a:xfrm>
                <a:off x="11443965" y="1618835"/>
                <a:ext cx="468319" cy="7203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1</m:t>
                          </m:r>
                        </m:sub>
                      </m:sSub>
                    </m:oMath>
                  </m:oMathPara>
                </a14:m>
                <a:endParaRPr/>
              </a:p>
            </p:txBody>
          </p:sp>
        </mc:Choice>
        <mc:Fallback xmlns="">
          <p:sp>
            <p:nvSpPr>
              <p:cNvPr id="919" name="テキスト"/>
              <p:cNvSpPr txBox="1">
                <a:spLocks noRot="1" noChangeAspect="1" noMove="1" noResize="1" noEditPoints="1" noAdjustHandles="1" noChangeArrowheads="1" noChangeShapeType="1" noTextEdit="1"/>
              </p:cNvSpPr>
              <p:nvPr/>
            </p:nvSpPr>
            <p:spPr>
              <a:xfrm>
                <a:off x="11443965" y="1618835"/>
                <a:ext cx="468319" cy="720371"/>
              </a:xfrm>
              <a:prstGeom prst="rect">
                <a:avLst/>
              </a:prstGeom>
              <a:blipFill>
                <a:blip r:embed="rId23"/>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0" name="テキスト"/>
              <p:cNvSpPr txBox="1"/>
              <p:nvPr/>
            </p:nvSpPr>
            <p:spPr>
              <a:xfrm>
                <a:off x="11443965" y="3719854"/>
                <a:ext cx="468319"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2</m:t>
                          </m:r>
                        </m:sub>
                      </m:sSub>
                    </m:oMath>
                  </m:oMathPara>
                </a14:m>
                <a:endParaRPr/>
              </a:p>
            </p:txBody>
          </p:sp>
        </mc:Choice>
        <mc:Fallback xmlns="">
          <p:sp>
            <p:nvSpPr>
              <p:cNvPr id="920" name="テキスト"/>
              <p:cNvSpPr txBox="1">
                <a:spLocks noRot="1" noChangeAspect="1" noMove="1" noResize="1" noEditPoints="1" noAdjustHandles="1" noChangeArrowheads="1" noChangeShapeType="1" noTextEdit="1"/>
              </p:cNvSpPr>
              <p:nvPr/>
            </p:nvSpPr>
            <p:spPr>
              <a:xfrm>
                <a:off x="11443965" y="3719854"/>
                <a:ext cx="468319" cy="720370"/>
              </a:xfrm>
              <a:prstGeom prst="rect">
                <a:avLst/>
              </a:prstGeom>
              <a:blipFill>
                <a:blip r:embed="rId24"/>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1" name="テキスト"/>
              <p:cNvSpPr txBox="1"/>
              <p:nvPr/>
            </p:nvSpPr>
            <p:spPr>
              <a:xfrm>
                <a:off x="11529809" y="5834003"/>
                <a:ext cx="468318" cy="72466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3</m:t>
                          </m:r>
                        </m:sub>
                      </m:sSub>
                    </m:oMath>
                  </m:oMathPara>
                </a14:m>
                <a:endParaRPr/>
              </a:p>
            </p:txBody>
          </p:sp>
        </mc:Choice>
        <mc:Fallback xmlns="">
          <p:sp>
            <p:nvSpPr>
              <p:cNvPr id="921" name="テキスト"/>
              <p:cNvSpPr txBox="1">
                <a:spLocks noRot="1" noChangeAspect="1" noMove="1" noResize="1" noEditPoints="1" noAdjustHandles="1" noChangeArrowheads="1" noChangeShapeType="1" noTextEdit="1"/>
              </p:cNvSpPr>
              <p:nvPr/>
            </p:nvSpPr>
            <p:spPr>
              <a:xfrm>
                <a:off x="11529809" y="5834003"/>
                <a:ext cx="468318" cy="724663"/>
              </a:xfrm>
              <a:prstGeom prst="rect">
                <a:avLst/>
              </a:prstGeom>
              <a:blipFill>
                <a:blip r:embed="rId25"/>
                <a:stretch>
                  <a:fillRect l="-4210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2" name="テキスト"/>
              <p:cNvSpPr txBox="1"/>
              <p:nvPr/>
            </p:nvSpPr>
            <p:spPr>
              <a:xfrm>
                <a:off x="16446392" y="3719854"/>
                <a:ext cx="468318"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4</m:t>
                          </m:r>
                        </m:sub>
                      </m:sSub>
                    </m:oMath>
                  </m:oMathPara>
                </a14:m>
                <a:endParaRPr/>
              </a:p>
            </p:txBody>
          </p:sp>
        </mc:Choice>
        <mc:Fallback xmlns="">
          <p:sp>
            <p:nvSpPr>
              <p:cNvPr id="922" name="テキスト"/>
              <p:cNvSpPr txBox="1">
                <a:spLocks noRot="1" noChangeAspect="1" noMove="1" noResize="1" noEditPoints="1" noAdjustHandles="1" noChangeArrowheads="1" noChangeShapeType="1" noTextEdit="1"/>
              </p:cNvSpPr>
              <p:nvPr/>
            </p:nvSpPr>
            <p:spPr>
              <a:xfrm>
                <a:off x="16446392" y="3719854"/>
                <a:ext cx="468318" cy="720370"/>
              </a:xfrm>
              <a:prstGeom prst="rect">
                <a:avLst/>
              </a:prstGeom>
              <a:blipFill>
                <a:blip r:embed="rId26"/>
                <a:stretch>
                  <a:fillRect l="-432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923" name="正方形"/>
          <p:cNvSpPr/>
          <p:nvPr/>
        </p:nvSpPr>
        <p:spPr>
          <a:xfrm>
            <a:off x="407209" y="3454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4" name="正方形"/>
          <p:cNvSpPr/>
          <p:nvPr/>
        </p:nvSpPr>
        <p:spPr>
          <a:xfrm>
            <a:off x="534209" y="3581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5" name="正方形"/>
          <p:cNvSpPr/>
          <p:nvPr/>
        </p:nvSpPr>
        <p:spPr>
          <a:xfrm>
            <a:off x="661209" y="3708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6" name="正方形"/>
          <p:cNvSpPr/>
          <p:nvPr/>
        </p:nvSpPr>
        <p:spPr>
          <a:xfrm>
            <a:off x="1342412" y="4570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7" name="正方形"/>
          <p:cNvSpPr/>
          <p:nvPr/>
        </p:nvSpPr>
        <p:spPr>
          <a:xfrm>
            <a:off x="1469412" y="4697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8" name="正方形"/>
          <p:cNvSpPr/>
          <p:nvPr/>
        </p:nvSpPr>
        <p:spPr>
          <a:xfrm>
            <a:off x="1596412" y="4824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9" name="・"/>
          <p:cNvSpPr txBox="1"/>
          <p:nvPr/>
        </p:nvSpPr>
        <p:spPr>
          <a:xfrm>
            <a:off x="1029509" y="4093037"/>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930" name="・"/>
          <p:cNvSpPr txBox="1"/>
          <p:nvPr/>
        </p:nvSpPr>
        <p:spPr>
          <a:xfrm>
            <a:off x="1111878" y="4191344"/>
            <a:ext cx="457201" cy="450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931" name="・"/>
          <p:cNvSpPr txBox="1"/>
          <p:nvPr/>
        </p:nvSpPr>
        <p:spPr>
          <a:xfrm>
            <a:off x="1194609" y="4286712"/>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932" name="角丸四角形"/>
          <p:cNvSpPr/>
          <p:nvPr/>
        </p:nvSpPr>
        <p:spPr>
          <a:xfrm>
            <a:off x="236869" y="2293504"/>
            <a:ext cx="2799884" cy="5137086"/>
          </a:xfrm>
          <a:prstGeom prst="roundRect">
            <a:avLst>
              <a:gd name="adj" fmla="val 18409"/>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33" name="正方形"/>
          <p:cNvSpPr/>
          <p:nvPr/>
        </p:nvSpPr>
        <p:spPr>
          <a:xfrm>
            <a:off x="4213673" y="4195855"/>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34" name="学習"/>
          <p:cNvSpPr txBox="1"/>
          <p:nvPr/>
        </p:nvSpPr>
        <p:spPr>
          <a:xfrm>
            <a:off x="11629822" y="330853"/>
            <a:ext cx="1333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学習</a:t>
            </a:r>
          </a:p>
        </p:txBody>
      </p:sp>
      <p:sp>
        <p:nvSpPr>
          <p:cNvPr id="935" name="矢印"/>
          <p:cNvSpPr/>
          <p:nvPr/>
        </p:nvSpPr>
        <p:spPr>
          <a:xfrm>
            <a:off x="5785936"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36" name="3"/>
          <p:cNvSpPr txBox="1"/>
          <p:nvPr/>
        </p:nvSpPr>
        <p:spPr>
          <a:xfrm>
            <a:off x="4615196" y="4560422"/>
            <a:ext cx="466954"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3</a:t>
            </a:r>
          </a:p>
        </p:txBody>
      </p:sp>
      <p:sp>
        <p:nvSpPr>
          <p:cNvPr id="937" name="1"/>
          <p:cNvSpPr txBox="1"/>
          <p:nvPr/>
        </p:nvSpPr>
        <p:spPr>
          <a:xfrm>
            <a:off x="1997935" y="5158369"/>
            <a:ext cx="466955"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938" name="予測"/>
          <p:cNvSpPr txBox="1"/>
          <p:nvPr/>
        </p:nvSpPr>
        <p:spPr>
          <a:xfrm>
            <a:off x="20539805"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予測</a:t>
            </a:r>
          </a:p>
        </p:txBody>
      </p:sp>
      <p:sp>
        <p:nvSpPr>
          <p:cNvPr id="939" name="正解"/>
          <p:cNvSpPr txBox="1"/>
          <p:nvPr/>
        </p:nvSpPr>
        <p:spPr>
          <a:xfrm>
            <a:off x="22348947"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正解</a:t>
            </a:r>
          </a:p>
        </p:txBody>
      </p:sp>
      <p:sp>
        <p:nvSpPr>
          <p:cNvPr id="940" name="矢印"/>
          <p:cNvSpPr/>
          <p:nvPr/>
        </p:nvSpPr>
        <p:spPr>
          <a:xfrm>
            <a:off x="3327877"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41" name="矢印"/>
          <p:cNvSpPr/>
          <p:nvPr/>
        </p:nvSpPr>
        <p:spPr>
          <a:xfrm>
            <a:off x="19681000" y="4367332"/>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42" name="データ"/>
          <p:cNvSpPr txBox="1"/>
          <p:nvPr/>
        </p:nvSpPr>
        <p:spPr>
          <a:xfrm>
            <a:off x="836710" y="2452958"/>
            <a:ext cx="16002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データ</a:t>
            </a:r>
          </a:p>
        </p:txBody>
      </p:sp>
      <p:sp>
        <p:nvSpPr>
          <p:cNvPr id="943" name="入力層"/>
          <p:cNvSpPr txBox="1"/>
          <p:nvPr/>
        </p:nvSpPr>
        <p:spPr>
          <a:xfrm>
            <a:off x="7196646" y="1569525"/>
            <a:ext cx="1282701"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入力層</a:t>
            </a:r>
          </a:p>
        </p:txBody>
      </p:sp>
      <p:sp>
        <p:nvSpPr>
          <p:cNvPr id="944" name="中間層"/>
          <p:cNvSpPr txBox="1"/>
          <p:nvPr/>
        </p:nvSpPr>
        <p:spPr>
          <a:xfrm>
            <a:off x="12183564"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中間層</a:t>
            </a:r>
          </a:p>
        </p:txBody>
      </p:sp>
      <p:sp>
        <p:nvSpPr>
          <p:cNvPr id="945" name="出力層"/>
          <p:cNvSpPr txBox="1"/>
          <p:nvPr/>
        </p:nvSpPr>
        <p:spPr>
          <a:xfrm>
            <a:off x="17170482"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出力層</a:t>
            </a:r>
          </a:p>
        </p:txBody>
      </p:sp>
      <p:sp>
        <p:nvSpPr>
          <p:cNvPr id="946" name="最初は重み             とバイアス          はランダムな数字なので…"/>
          <p:cNvSpPr txBox="1"/>
          <p:nvPr/>
        </p:nvSpPr>
        <p:spPr>
          <a:xfrm>
            <a:off x="3746125" y="9921088"/>
            <a:ext cx="18523002" cy="22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latin typeface="+mn-lt"/>
                <a:ea typeface="+mn-ea"/>
                <a:cs typeface="+mn-cs"/>
                <a:sym typeface="ヒラギノ角ゴ ProN W3"/>
              </a:defRPr>
            </a:pPr>
            <a:r>
              <a:t>最初は重み　　　　         とバイアス　　　　　     はランダムな数字なので</a:t>
            </a:r>
          </a:p>
          <a:p>
            <a:pPr algn="l">
              <a:defRPr sz="4200">
                <a:latin typeface="+mn-lt"/>
                <a:ea typeface="+mn-ea"/>
                <a:cs typeface="+mn-cs"/>
                <a:sym typeface="ヒラギノ角ゴ ProN W3"/>
              </a:defRPr>
            </a:pPr>
            <a:r>
              <a:t>精度は低いものになります。</a:t>
            </a:r>
          </a:p>
          <a:p>
            <a:pPr algn="l">
              <a:defRPr sz="4200">
                <a:latin typeface="+mn-lt"/>
                <a:ea typeface="+mn-ea"/>
                <a:cs typeface="+mn-cs"/>
                <a:sym typeface="ヒラギノ角ゴ ProN W3"/>
              </a:defRPr>
            </a:pPr>
            <a:r>
              <a:t>精度が高くなるように重みとバイアスの値を変えていく作業が学習です。</a:t>
            </a:r>
          </a:p>
        </p:txBody>
      </p:sp>
      <p:sp>
        <p:nvSpPr>
          <p:cNvPr id="947" name="正方形"/>
          <p:cNvSpPr/>
          <p:nvPr/>
        </p:nvSpPr>
        <p:spPr>
          <a:xfrm>
            <a:off x="4218224" y="5846549"/>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48" name="2"/>
          <p:cNvSpPr txBox="1"/>
          <p:nvPr/>
        </p:nvSpPr>
        <p:spPr>
          <a:xfrm>
            <a:off x="4617281" y="6179924"/>
            <a:ext cx="466955"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2</a:t>
            </a:r>
          </a:p>
        </p:txBody>
      </p:sp>
      <mc:AlternateContent xmlns:mc="http://schemas.openxmlformats.org/markup-compatibility/2006" xmlns:a14="http://schemas.microsoft.com/office/drawing/2010/main">
        <mc:Choice Requires="a14">
          <p:sp>
            <p:nvSpPr>
              <p:cNvPr id="949" name="テキスト"/>
              <p:cNvSpPr txBox="1"/>
              <p:nvPr/>
            </p:nvSpPr>
            <p:spPr>
              <a:xfrm>
                <a:off x="20775823" y="6326887"/>
                <a:ext cx="870887" cy="99083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949" name="テキスト"/>
              <p:cNvSpPr txBox="1">
                <a:spLocks noRot="1" noChangeAspect="1" noMove="1" noResize="1" noEditPoints="1" noAdjustHandles="1" noChangeArrowheads="1" noChangeShapeType="1" noTextEdit="1"/>
              </p:cNvSpPr>
              <p:nvPr/>
            </p:nvSpPr>
            <p:spPr>
              <a:xfrm>
                <a:off x="20775823" y="6326887"/>
                <a:ext cx="870887" cy="990833"/>
              </a:xfrm>
              <a:prstGeom prst="rect">
                <a:avLst/>
              </a:prstGeom>
              <a:blipFill>
                <a:blip r:embed="rId27"/>
                <a:stretch>
                  <a:fillRect l="-37143" r="-14286" b="-512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0" name="テキスト"/>
              <p:cNvSpPr txBox="1"/>
              <p:nvPr/>
            </p:nvSpPr>
            <p:spPr>
              <a:xfrm>
                <a:off x="22457412" y="6353908"/>
                <a:ext cx="776018" cy="87939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950" name="テキスト"/>
              <p:cNvSpPr txBox="1">
                <a:spLocks noRot="1" noChangeAspect="1" noMove="1" noResize="1" noEditPoints="1" noAdjustHandles="1" noChangeArrowheads="1" noChangeShapeType="1" noTextEdit="1"/>
              </p:cNvSpPr>
              <p:nvPr/>
            </p:nvSpPr>
            <p:spPr>
              <a:xfrm>
                <a:off x="22457412" y="6353908"/>
                <a:ext cx="776018" cy="879390"/>
              </a:xfrm>
              <a:prstGeom prst="rect">
                <a:avLst/>
              </a:prstGeom>
              <a:blipFill>
                <a:blip r:embed="rId28"/>
                <a:stretch>
                  <a:fillRect l="-40323"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951" name="正方形"/>
          <p:cNvSpPr/>
          <p:nvPr/>
        </p:nvSpPr>
        <p:spPr>
          <a:xfrm>
            <a:off x="4629981" y="6649913"/>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52" name="1"/>
          <p:cNvSpPr txBox="1"/>
          <p:nvPr/>
        </p:nvSpPr>
        <p:spPr>
          <a:xfrm>
            <a:off x="5029039" y="6983288"/>
            <a:ext cx="466954"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mc:AlternateContent xmlns:mc="http://schemas.openxmlformats.org/markup-compatibility/2006" xmlns:a14="http://schemas.microsoft.com/office/drawing/2010/main">
        <mc:Choice Requires="a14">
          <p:sp>
            <p:nvSpPr>
              <p:cNvPr id="953" name="テキスト"/>
              <p:cNvSpPr txBox="1"/>
              <p:nvPr/>
            </p:nvSpPr>
            <p:spPr>
              <a:xfrm>
                <a:off x="20775823" y="5468223"/>
                <a:ext cx="870887" cy="99083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(2)</m:t>
                          </m:r>
                        </m:sup>
                      </m:sSup>
                    </m:oMath>
                  </m:oMathPara>
                </a14:m>
                <a:endParaRPr>
                  <a:solidFill>
                    <a:srgbClr val="EE220C"/>
                  </a:solidFill>
                </a:endParaRPr>
              </a:p>
            </p:txBody>
          </p:sp>
        </mc:Choice>
        <mc:Fallback xmlns="">
          <p:sp>
            <p:nvSpPr>
              <p:cNvPr id="953" name="テキスト"/>
              <p:cNvSpPr txBox="1">
                <a:spLocks noRot="1" noChangeAspect="1" noMove="1" noResize="1" noEditPoints="1" noAdjustHandles="1" noChangeArrowheads="1" noChangeShapeType="1" noTextEdit="1"/>
              </p:cNvSpPr>
              <p:nvPr/>
            </p:nvSpPr>
            <p:spPr>
              <a:xfrm>
                <a:off x="20775823" y="5468223"/>
                <a:ext cx="870887" cy="990833"/>
              </a:xfrm>
              <a:prstGeom prst="rect">
                <a:avLst/>
              </a:prstGeom>
              <a:blipFill>
                <a:blip r:embed="rId29"/>
                <a:stretch>
                  <a:fillRect l="-37143" r="-14286" b="-506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4" name="テキスト"/>
              <p:cNvSpPr txBox="1"/>
              <p:nvPr/>
            </p:nvSpPr>
            <p:spPr>
              <a:xfrm>
                <a:off x="22457412" y="5495244"/>
                <a:ext cx="776018" cy="87939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(2)</m:t>
                          </m:r>
                        </m:sup>
                      </m:sSup>
                    </m:oMath>
                  </m:oMathPara>
                </a14:m>
                <a:endParaRPr>
                  <a:solidFill>
                    <a:srgbClr val="EE220C"/>
                  </a:solidFill>
                </a:endParaRPr>
              </a:p>
            </p:txBody>
          </p:sp>
        </mc:Choice>
        <mc:Fallback xmlns="">
          <p:sp>
            <p:nvSpPr>
              <p:cNvPr id="954" name="テキスト"/>
              <p:cNvSpPr txBox="1">
                <a:spLocks noRot="1" noChangeAspect="1" noMove="1" noResize="1" noEditPoints="1" noAdjustHandles="1" noChangeArrowheads="1" noChangeShapeType="1" noTextEdit="1"/>
              </p:cNvSpPr>
              <p:nvPr/>
            </p:nvSpPr>
            <p:spPr>
              <a:xfrm>
                <a:off x="22457412" y="5495244"/>
                <a:ext cx="776018" cy="879390"/>
              </a:xfrm>
              <a:prstGeom prst="rect">
                <a:avLst/>
              </a:prstGeom>
              <a:blipFill>
                <a:blip r:embed="rId30"/>
                <a:stretch>
                  <a:fillRect l="-40323"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5" name="テキスト"/>
              <p:cNvSpPr txBox="1"/>
              <p:nvPr/>
            </p:nvSpPr>
            <p:spPr>
              <a:xfrm>
                <a:off x="6580874" y="9857777"/>
                <a:ext cx="3440477" cy="86639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200"/>
                </a:lvl1pPr>
              </a:lstStyle>
              <a:p>
                <a:pPr/>
                <a14:m>
                  <m:oMathPara xmlns:m="http://schemas.openxmlformats.org/officeDocument/2006/math">
                    <m:oMathParaPr>
                      <m:jc m:val="center"/>
                    </m:oMathParaPr>
                    <m:oMath xmlns:m="http://schemas.openxmlformats.org/officeDocument/2006/math">
                      <m:sSub>
                        <m:sSubPr>
                          <m:ctrlPr>
                            <a:rPr sz="4200" i="1">
                              <a:solidFill>
                                <a:srgbClr val="000000"/>
                              </a:solidFill>
                              <a:latin typeface="Cambria Math" panose="02040503050406030204" pitchFamily="18" charset="0"/>
                            </a:rPr>
                          </m:ctrlPr>
                        </m:sSubPr>
                        <m:e>
                          <m:r>
                            <a:rPr sz="4200" i="1">
                              <a:solidFill>
                                <a:srgbClr val="000000"/>
                              </a:solidFill>
                              <a:latin typeface="Cambria Math" panose="02040503050406030204" pitchFamily="18" charset="0"/>
                            </a:rPr>
                            <m:t>𝑤</m:t>
                          </m:r>
                        </m:e>
                        <m:sub>
                          <m:r>
                            <a:rPr sz="4200" i="1">
                              <a:solidFill>
                                <a:srgbClr val="000000"/>
                              </a:solidFill>
                              <a:latin typeface="Cambria Math" panose="02040503050406030204" pitchFamily="18" charset="0"/>
                            </a:rPr>
                            <m:t>𝑖</m:t>
                          </m:r>
                        </m:sub>
                      </m:sSub>
                      <m:r>
                        <a:rPr sz="4200" i="1">
                          <a:solidFill>
                            <a:srgbClr val="000000"/>
                          </a:solidFill>
                          <a:latin typeface="Cambria Math" panose="02040503050406030204" pitchFamily="18" charset="0"/>
                        </a:rPr>
                        <m:t>(</m:t>
                      </m:r>
                      <m:r>
                        <a:rPr sz="4200" i="1">
                          <a:solidFill>
                            <a:srgbClr val="000000"/>
                          </a:solidFill>
                          <a:latin typeface="Cambria Math" panose="02040503050406030204" pitchFamily="18" charset="0"/>
                        </a:rPr>
                        <m:t>𝑖</m:t>
                      </m:r>
                      <m:r>
                        <a:rPr sz="4200" i="1">
                          <a:solidFill>
                            <a:srgbClr val="000000"/>
                          </a:solidFill>
                          <a:latin typeface="Cambria Math" panose="02040503050406030204" pitchFamily="18" charset="0"/>
                        </a:rPr>
                        <m:t>=1,2,…9)</m:t>
                      </m:r>
                    </m:oMath>
                  </m:oMathPara>
                </a14:m>
                <a:endParaRPr/>
              </a:p>
            </p:txBody>
          </p:sp>
        </mc:Choice>
        <mc:Fallback xmlns="">
          <p:sp>
            <p:nvSpPr>
              <p:cNvPr id="955" name="テキスト"/>
              <p:cNvSpPr txBox="1">
                <a:spLocks noRot="1" noChangeAspect="1" noMove="1" noResize="1" noEditPoints="1" noAdjustHandles="1" noChangeArrowheads="1" noChangeShapeType="1" noTextEdit="1"/>
              </p:cNvSpPr>
              <p:nvPr/>
            </p:nvSpPr>
            <p:spPr>
              <a:xfrm>
                <a:off x="6580874" y="9857777"/>
                <a:ext cx="3440477" cy="866396"/>
              </a:xfrm>
              <a:prstGeom prst="rect">
                <a:avLst/>
              </a:prstGeom>
              <a:blipFill>
                <a:blip r:embed="rId31"/>
                <a:stretch>
                  <a:fillRect l="-8088" r="-6250" b="-130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6" name="テキスト"/>
              <p:cNvSpPr txBox="1"/>
              <p:nvPr/>
            </p:nvSpPr>
            <p:spPr>
              <a:xfrm>
                <a:off x="13098482" y="9855910"/>
                <a:ext cx="3084699" cy="87013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200"/>
                </a:lvl1pPr>
              </a:lstStyle>
              <a:p>
                <a:pPr/>
                <a14:m>
                  <m:oMathPara xmlns:m="http://schemas.openxmlformats.org/officeDocument/2006/math">
                    <m:oMathParaPr>
                      <m:jc m:val="center"/>
                    </m:oMathParaPr>
                    <m:oMath xmlns:m="http://schemas.openxmlformats.org/officeDocument/2006/math">
                      <m:sSub>
                        <m:sSubPr>
                          <m:ctrlPr>
                            <a:rPr sz="4200" i="1">
                              <a:solidFill>
                                <a:srgbClr val="000000"/>
                              </a:solidFill>
                              <a:latin typeface="Cambria Math" panose="02040503050406030204" pitchFamily="18" charset="0"/>
                            </a:rPr>
                          </m:ctrlPr>
                        </m:sSubPr>
                        <m:e>
                          <m:r>
                            <a:rPr sz="4200" i="1">
                              <a:solidFill>
                                <a:srgbClr val="000000"/>
                              </a:solidFill>
                              <a:latin typeface="Cambria Math" panose="02040503050406030204" pitchFamily="18" charset="0"/>
                            </a:rPr>
                            <m:t>𝑏</m:t>
                          </m:r>
                        </m:e>
                        <m:sub>
                          <m:r>
                            <a:rPr sz="4200" i="1">
                              <a:solidFill>
                                <a:srgbClr val="000000"/>
                              </a:solidFill>
                              <a:latin typeface="Cambria Math" panose="02040503050406030204" pitchFamily="18" charset="0"/>
                            </a:rPr>
                            <m:t>𝑖</m:t>
                          </m:r>
                        </m:sub>
                      </m:sSub>
                      <m:r>
                        <a:rPr sz="4200" i="1">
                          <a:solidFill>
                            <a:srgbClr val="000000"/>
                          </a:solidFill>
                          <a:latin typeface="Cambria Math" panose="02040503050406030204" pitchFamily="18" charset="0"/>
                        </a:rPr>
                        <m:t>(</m:t>
                      </m:r>
                      <m:r>
                        <a:rPr sz="4200" i="1">
                          <a:solidFill>
                            <a:srgbClr val="000000"/>
                          </a:solidFill>
                          <a:latin typeface="Cambria Math" panose="02040503050406030204" pitchFamily="18" charset="0"/>
                        </a:rPr>
                        <m:t>𝑖</m:t>
                      </m:r>
                      <m:r>
                        <a:rPr sz="4200" i="1">
                          <a:solidFill>
                            <a:srgbClr val="000000"/>
                          </a:solidFill>
                          <a:latin typeface="Cambria Math" panose="02040503050406030204" pitchFamily="18" charset="0"/>
                        </a:rPr>
                        <m:t>=1,…,4)</m:t>
                      </m:r>
                    </m:oMath>
                  </m:oMathPara>
                </a14:m>
                <a:endParaRPr/>
              </a:p>
            </p:txBody>
          </p:sp>
        </mc:Choice>
        <mc:Fallback xmlns="">
          <p:sp>
            <p:nvSpPr>
              <p:cNvPr id="956" name="テキスト"/>
              <p:cNvSpPr txBox="1">
                <a:spLocks noRot="1" noChangeAspect="1" noMove="1" noResize="1" noEditPoints="1" noAdjustHandles="1" noChangeArrowheads="1" noChangeShapeType="1" noTextEdit="1"/>
              </p:cNvSpPr>
              <p:nvPr/>
            </p:nvSpPr>
            <p:spPr>
              <a:xfrm>
                <a:off x="13098482" y="9855910"/>
                <a:ext cx="3084699" cy="870130"/>
              </a:xfrm>
              <a:prstGeom prst="rect">
                <a:avLst/>
              </a:prstGeom>
              <a:blipFill>
                <a:blip r:embed="rId32"/>
                <a:stretch>
                  <a:fillRect l="-11475" r="-7787" b="-130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959" name="テキスト"/>
              <p:cNvSpPr txBox="1"/>
              <p:nvPr/>
            </p:nvSpPr>
            <p:spPr>
              <a:xfrm>
                <a:off x="1891215" y="3736052"/>
                <a:ext cx="870887" cy="99083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(3)</m:t>
                          </m:r>
                        </m:sup>
                      </m:sSup>
                    </m:oMath>
                  </m:oMathPara>
                </a14:m>
                <a:endParaRPr>
                  <a:solidFill>
                    <a:srgbClr val="EE220C"/>
                  </a:solidFill>
                </a:endParaRPr>
              </a:p>
            </p:txBody>
          </p:sp>
        </mc:Choice>
        <mc:Fallback xmlns="">
          <p:sp>
            <p:nvSpPr>
              <p:cNvPr id="959" name="テキスト"/>
              <p:cNvSpPr txBox="1">
                <a:spLocks noRot="1" noChangeAspect="1" noMove="1" noResize="1" noEditPoints="1" noAdjustHandles="1" noChangeArrowheads="1" noChangeShapeType="1" noTextEdit="1"/>
              </p:cNvSpPr>
              <p:nvPr/>
            </p:nvSpPr>
            <p:spPr>
              <a:xfrm>
                <a:off x="1891215" y="3736052"/>
                <a:ext cx="870887" cy="990833"/>
              </a:xfrm>
              <a:prstGeom prst="rect">
                <a:avLst/>
              </a:prstGeom>
              <a:blipFill>
                <a:blip r:embed="rId2"/>
                <a:stretch>
                  <a:fillRect l="-37143" r="-14286" b="-512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0" name="テキスト"/>
              <p:cNvSpPr txBox="1"/>
              <p:nvPr/>
            </p:nvSpPr>
            <p:spPr>
              <a:xfrm>
                <a:off x="3572804" y="3763073"/>
                <a:ext cx="776018" cy="87939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(3)</m:t>
                          </m:r>
                        </m:sup>
                      </m:sSup>
                    </m:oMath>
                  </m:oMathPara>
                </a14:m>
                <a:endParaRPr>
                  <a:solidFill>
                    <a:srgbClr val="EE220C"/>
                  </a:solidFill>
                </a:endParaRPr>
              </a:p>
            </p:txBody>
          </p:sp>
        </mc:Choice>
        <mc:Fallback xmlns="">
          <p:sp>
            <p:nvSpPr>
              <p:cNvPr id="960" name="テキスト"/>
              <p:cNvSpPr txBox="1">
                <a:spLocks noRot="1" noChangeAspect="1" noMove="1" noResize="1" noEditPoints="1" noAdjustHandles="1" noChangeArrowheads="1" noChangeShapeType="1" noTextEdit="1"/>
              </p:cNvSpPr>
              <p:nvPr/>
            </p:nvSpPr>
            <p:spPr>
              <a:xfrm>
                <a:off x="3572804" y="3763073"/>
                <a:ext cx="776018" cy="879390"/>
              </a:xfrm>
              <a:prstGeom prst="rect">
                <a:avLst/>
              </a:prstGeom>
              <a:blipFill>
                <a:blip r:embed="rId3"/>
                <a:stretch>
                  <a:fillRect l="-40323"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961" name="損失関数"/>
          <p:cNvSpPr txBox="1"/>
          <p:nvPr/>
        </p:nvSpPr>
        <p:spPr>
          <a:xfrm>
            <a:off x="11020222" y="330853"/>
            <a:ext cx="25527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損失関数</a:t>
            </a:r>
          </a:p>
        </p:txBody>
      </p:sp>
      <p:sp>
        <p:nvSpPr>
          <p:cNvPr id="962" name="予測"/>
          <p:cNvSpPr txBox="1"/>
          <p:nvPr/>
        </p:nvSpPr>
        <p:spPr>
          <a:xfrm>
            <a:off x="1599220" y="2555682"/>
            <a:ext cx="1104901"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予測</a:t>
            </a:r>
          </a:p>
        </p:txBody>
      </p:sp>
      <p:sp>
        <p:nvSpPr>
          <p:cNvPr id="963" name="正解"/>
          <p:cNvSpPr txBox="1"/>
          <p:nvPr/>
        </p:nvSpPr>
        <p:spPr>
          <a:xfrm>
            <a:off x="3408363" y="2555682"/>
            <a:ext cx="1104901"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正解</a:t>
            </a:r>
          </a:p>
        </p:txBody>
      </p:sp>
      <p:sp>
        <p:nvSpPr>
          <p:cNvPr id="964" name="精度を調べるために予測と正解の誤差を求めます…"/>
          <p:cNvSpPr txBox="1"/>
          <p:nvPr/>
        </p:nvSpPr>
        <p:spPr>
          <a:xfrm>
            <a:off x="7378879" y="2438748"/>
            <a:ext cx="13626389"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latin typeface="+mn-lt"/>
                <a:ea typeface="+mn-ea"/>
                <a:cs typeface="+mn-cs"/>
                <a:sym typeface="ヒラギノ角ゴ ProN W3"/>
              </a:defRPr>
            </a:pPr>
            <a:r>
              <a:t>精度を調べるために予測と正解の誤差を求めます</a:t>
            </a:r>
          </a:p>
          <a:p>
            <a:pPr algn="l">
              <a:defRPr sz="4200">
                <a:latin typeface="+mn-lt"/>
                <a:ea typeface="+mn-ea"/>
                <a:cs typeface="+mn-cs"/>
                <a:sym typeface="ヒラギノ角ゴ ProN W3"/>
              </a:defRPr>
            </a:pPr>
            <a:r>
              <a:t>この誤差を計算するための関数を損失関数    と言います</a:t>
            </a:r>
          </a:p>
        </p:txBody>
      </p:sp>
      <mc:AlternateContent xmlns:mc="http://schemas.openxmlformats.org/markup-compatibility/2006" xmlns:a14="http://schemas.microsoft.com/office/drawing/2010/main">
        <mc:Choice Requires="a14">
          <p:sp>
            <p:nvSpPr>
              <p:cNvPr id="965" name="テキスト"/>
              <p:cNvSpPr txBox="1"/>
              <p:nvPr/>
            </p:nvSpPr>
            <p:spPr>
              <a:xfrm>
                <a:off x="1835239" y="5698800"/>
                <a:ext cx="870887" cy="99083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965" name="テキスト"/>
              <p:cNvSpPr txBox="1">
                <a:spLocks noRot="1" noChangeAspect="1" noMove="1" noResize="1" noEditPoints="1" noAdjustHandles="1" noChangeArrowheads="1" noChangeShapeType="1" noTextEdit="1"/>
              </p:cNvSpPr>
              <p:nvPr/>
            </p:nvSpPr>
            <p:spPr>
              <a:xfrm>
                <a:off x="1835239" y="5698800"/>
                <a:ext cx="870887" cy="990832"/>
              </a:xfrm>
              <a:prstGeom prst="rect">
                <a:avLst/>
              </a:prstGeom>
              <a:blipFill>
                <a:blip r:embed="rId4"/>
                <a:stretch>
                  <a:fillRect l="-38571" r="-12857" b="-506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6" name="テキスト"/>
              <p:cNvSpPr txBox="1"/>
              <p:nvPr/>
            </p:nvSpPr>
            <p:spPr>
              <a:xfrm>
                <a:off x="3516828" y="5725820"/>
                <a:ext cx="776018" cy="87939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966" name="テキスト"/>
              <p:cNvSpPr txBox="1">
                <a:spLocks noRot="1" noChangeAspect="1" noMove="1" noResize="1" noEditPoints="1" noAdjustHandles="1" noChangeArrowheads="1" noChangeShapeType="1" noTextEdit="1"/>
              </p:cNvSpPr>
              <p:nvPr/>
            </p:nvSpPr>
            <p:spPr>
              <a:xfrm>
                <a:off x="3516828" y="5725820"/>
                <a:ext cx="776018" cy="879391"/>
              </a:xfrm>
              <a:prstGeom prst="rect">
                <a:avLst/>
              </a:prstGeom>
              <a:blipFill>
                <a:blip r:embed="rId5"/>
                <a:stretch>
                  <a:fillRect l="-38710"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7" name="テキスト"/>
              <p:cNvSpPr txBox="1"/>
              <p:nvPr/>
            </p:nvSpPr>
            <p:spPr>
              <a:xfrm>
                <a:off x="1835239" y="4840136"/>
                <a:ext cx="870887" cy="99083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(2)</m:t>
                          </m:r>
                        </m:sup>
                      </m:sSup>
                    </m:oMath>
                  </m:oMathPara>
                </a14:m>
                <a:endParaRPr>
                  <a:solidFill>
                    <a:srgbClr val="EE220C"/>
                  </a:solidFill>
                </a:endParaRPr>
              </a:p>
            </p:txBody>
          </p:sp>
        </mc:Choice>
        <mc:Fallback xmlns="">
          <p:sp>
            <p:nvSpPr>
              <p:cNvPr id="967" name="テキスト"/>
              <p:cNvSpPr txBox="1">
                <a:spLocks noRot="1" noChangeAspect="1" noMove="1" noResize="1" noEditPoints="1" noAdjustHandles="1" noChangeArrowheads="1" noChangeShapeType="1" noTextEdit="1"/>
              </p:cNvSpPr>
              <p:nvPr/>
            </p:nvSpPr>
            <p:spPr>
              <a:xfrm>
                <a:off x="1835239" y="4840136"/>
                <a:ext cx="870887" cy="990833"/>
              </a:xfrm>
              <a:prstGeom prst="rect">
                <a:avLst/>
              </a:prstGeom>
              <a:blipFill>
                <a:blip r:embed="rId6"/>
                <a:stretch>
                  <a:fillRect l="-38571" r="-12857" b="-37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8" name="テキスト"/>
              <p:cNvSpPr txBox="1"/>
              <p:nvPr/>
            </p:nvSpPr>
            <p:spPr>
              <a:xfrm>
                <a:off x="3516828" y="4867157"/>
                <a:ext cx="776018" cy="87939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(2)</m:t>
                          </m:r>
                        </m:sup>
                      </m:sSup>
                    </m:oMath>
                  </m:oMathPara>
                </a14:m>
                <a:endParaRPr>
                  <a:solidFill>
                    <a:srgbClr val="EE220C"/>
                  </a:solidFill>
                </a:endParaRPr>
              </a:p>
            </p:txBody>
          </p:sp>
        </mc:Choice>
        <mc:Fallback xmlns="">
          <p:sp>
            <p:nvSpPr>
              <p:cNvPr id="968" name="テキスト"/>
              <p:cNvSpPr txBox="1">
                <a:spLocks noRot="1" noChangeAspect="1" noMove="1" noResize="1" noEditPoints="1" noAdjustHandles="1" noChangeArrowheads="1" noChangeShapeType="1" noTextEdit="1"/>
              </p:cNvSpPr>
              <p:nvPr/>
            </p:nvSpPr>
            <p:spPr>
              <a:xfrm>
                <a:off x="3516828" y="4867157"/>
                <a:ext cx="776018" cy="879390"/>
              </a:xfrm>
              <a:prstGeom prst="rect">
                <a:avLst/>
              </a:prstGeom>
              <a:blipFill>
                <a:blip r:embed="rId7"/>
                <a:stretch>
                  <a:fillRect l="-38710" r="-161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9" name="方程式"/>
              <p:cNvSpPr txBox="1"/>
              <p:nvPr/>
            </p:nvSpPr>
            <p:spPr>
              <a:xfrm>
                <a:off x="17714176" y="3333893"/>
                <a:ext cx="452324" cy="46512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5600" i="1">
                          <a:solidFill>
                            <a:srgbClr val="000000"/>
                          </a:solidFill>
                          <a:latin typeface="Cambria Math" panose="02040503050406030204" pitchFamily="18" charset="0"/>
                        </a:rPr>
                        <m:t>𝐸</m:t>
                      </m:r>
                    </m:oMath>
                  </m:oMathPara>
                </a14:m>
                <a:endParaRPr sz="5600"/>
              </a:p>
            </p:txBody>
          </p:sp>
        </mc:Choice>
        <mc:Fallback xmlns="">
          <p:sp>
            <p:nvSpPr>
              <p:cNvPr id="969" name="方程式"/>
              <p:cNvSpPr txBox="1">
                <a:spLocks noRot="1" noChangeAspect="1" noMove="1" noResize="1" noEditPoints="1" noAdjustHandles="1" noChangeArrowheads="1" noChangeShapeType="1" noTextEdit="1"/>
              </p:cNvSpPr>
              <p:nvPr/>
            </p:nvSpPr>
            <p:spPr>
              <a:xfrm>
                <a:off x="17714176" y="3333893"/>
                <a:ext cx="452324" cy="465126"/>
              </a:xfrm>
              <a:prstGeom prst="rect">
                <a:avLst/>
              </a:prstGeom>
              <a:blipFill>
                <a:blip r:embed="rId8"/>
                <a:stretch>
                  <a:fillRect l="-48649" r="-48649" b="-92105"/>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0" name="方程式"/>
              <p:cNvSpPr txBox="1"/>
              <p:nvPr/>
            </p:nvSpPr>
            <p:spPr>
              <a:xfrm>
                <a:off x="10370040" y="5911241"/>
                <a:ext cx="6201726" cy="1908954"/>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5600" i="1">
                          <a:solidFill>
                            <a:srgbClr val="000000"/>
                          </a:solidFill>
                          <a:latin typeface="Cambria Math" panose="02040503050406030204" pitchFamily="18" charset="0"/>
                        </a:rPr>
                        <m:t>𝐸</m:t>
                      </m:r>
                      <m:r>
                        <a:rPr sz="5600" i="1">
                          <a:solidFill>
                            <a:srgbClr val="000000"/>
                          </a:solidFill>
                          <a:latin typeface="Cambria Math" panose="02040503050406030204" pitchFamily="18" charset="0"/>
                        </a:rPr>
                        <m:t>=</m:t>
                      </m:r>
                      <m:f>
                        <m:fPr>
                          <m:ctrlPr>
                            <a:rPr sz="5600" i="1">
                              <a:solidFill>
                                <a:srgbClr val="000000"/>
                              </a:solidFill>
                              <a:latin typeface="Cambria Math" panose="02040503050406030204" pitchFamily="18" charset="0"/>
                            </a:rPr>
                          </m:ctrlPr>
                        </m:fPr>
                        <m:num>
                          <m:r>
                            <a:rPr sz="5600" i="1">
                              <a:solidFill>
                                <a:srgbClr val="000000"/>
                              </a:solidFill>
                              <a:latin typeface="Cambria Math" panose="02040503050406030204" pitchFamily="18" charset="0"/>
                            </a:rPr>
                            <m:t>1</m:t>
                          </m:r>
                        </m:num>
                        <m:den>
                          <m:r>
                            <a:rPr sz="5600" i="1">
                              <a:solidFill>
                                <a:srgbClr val="000000"/>
                              </a:solidFill>
                              <a:latin typeface="Cambria Math" panose="02040503050406030204" pitchFamily="18" charset="0"/>
                            </a:rPr>
                            <m:t>2</m:t>
                          </m:r>
                        </m:den>
                      </m:f>
                      <m:limUpp>
                        <m:limUppPr>
                          <m:ctrlPr>
                            <a:rPr sz="5600" i="1">
                              <a:solidFill>
                                <a:srgbClr val="000000"/>
                              </a:solidFill>
                              <a:latin typeface="Cambria Math" panose="02040503050406030204" pitchFamily="18" charset="0"/>
                            </a:rPr>
                          </m:ctrlPr>
                        </m:limUppPr>
                        <m:e>
                          <m:limLow>
                            <m:limLowPr>
                              <m:ctrlPr>
                                <a:rPr sz="5600" i="1">
                                  <a:solidFill>
                                    <a:srgbClr val="000000"/>
                                  </a:solidFill>
                                  <a:latin typeface="Cambria Math" panose="02040503050406030204" pitchFamily="18" charset="0"/>
                                </a:rPr>
                              </m:ctrlPr>
                            </m:limLowPr>
                            <m:e>
                              <m:r>
                                <a:rPr sz="5600" i="1">
                                  <a:solidFill>
                                    <a:srgbClr val="000000"/>
                                  </a:solidFill>
                                  <a:latin typeface="Cambria Math" panose="02040503050406030204" pitchFamily="18" charset="0"/>
                                </a:rPr>
                                <m:t>∑</m:t>
                              </m:r>
                            </m:e>
                            <m:lim>
                              <m:r>
                                <a:rPr sz="5600" i="1">
                                  <a:solidFill>
                                    <a:srgbClr val="000000"/>
                                  </a:solidFill>
                                  <a:latin typeface="Cambria Math" panose="02040503050406030204" pitchFamily="18" charset="0"/>
                                </a:rPr>
                                <m:t>𝑘</m:t>
                              </m:r>
                              <m:r>
                                <a:rPr sz="5600" i="1">
                                  <a:solidFill>
                                    <a:srgbClr val="000000"/>
                                  </a:solidFill>
                                  <a:latin typeface="Cambria Math" panose="02040503050406030204" pitchFamily="18" charset="0"/>
                                </a:rPr>
                                <m:t>=1</m:t>
                              </m:r>
                            </m:lim>
                          </m:limLow>
                        </m:e>
                        <m:lim>
                          <m:r>
                            <a:rPr sz="5600" i="1">
                              <a:solidFill>
                                <a:srgbClr val="000000"/>
                              </a:solidFill>
                              <a:latin typeface="Cambria Math" panose="02040503050406030204" pitchFamily="18" charset="0"/>
                            </a:rPr>
                            <m:t>𝑛</m:t>
                          </m:r>
                        </m:lim>
                      </m:limUpp>
                      <m:r>
                        <a:rPr sz="5600" i="1">
                          <a:solidFill>
                            <a:srgbClr val="000000"/>
                          </a:solidFill>
                          <a:latin typeface="Cambria Math" panose="02040503050406030204" pitchFamily="18" charset="0"/>
                        </a:rPr>
                        <m:t>(</m:t>
                      </m:r>
                      <m:sSup>
                        <m:sSupPr>
                          <m:ctrlPr>
                            <a:rPr sz="5600" i="1">
                              <a:solidFill>
                                <a:srgbClr val="000000"/>
                              </a:solidFill>
                              <a:latin typeface="Cambria Math" panose="02040503050406030204" pitchFamily="18" charset="0"/>
                            </a:rPr>
                          </m:ctrlPr>
                        </m:sSupPr>
                        <m:e>
                          <m:r>
                            <a:rPr sz="5600" i="1">
                              <a:solidFill>
                                <a:srgbClr val="000000"/>
                              </a:solidFill>
                              <a:latin typeface="Cambria Math" panose="02040503050406030204" pitchFamily="18" charset="0"/>
                            </a:rPr>
                            <m:t>𝑦</m:t>
                          </m:r>
                        </m:e>
                        <m:sup>
                          <m:r>
                            <a:rPr sz="5600" i="1">
                              <a:solidFill>
                                <a:srgbClr val="000000"/>
                              </a:solidFill>
                              <a:latin typeface="Cambria Math" panose="02040503050406030204" pitchFamily="18" charset="0"/>
                            </a:rPr>
                            <m:t>(</m:t>
                          </m:r>
                          <m:r>
                            <a:rPr sz="5600" i="1">
                              <a:solidFill>
                                <a:srgbClr val="000000"/>
                              </a:solidFill>
                              <a:latin typeface="Cambria Math" panose="02040503050406030204" pitchFamily="18" charset="0"/>
                            </a:rPr>
                            <m:t>𝑘</m:t>
                          </m:r>
                          <m:r>
                            <a:rPr sz="5600" i="1">
                              <a:solidFill>
                                <a:srgbClr val="000000"/>
                              </a:solidFill>
                              <a:latin typeface="Cambria Math" panose="02040503050406030204" pitchFamily="18" charset="0"/>
                            </a:rPr>
                            <m:t>)</m:t>
                          </m:r>
                        </m:sup>
                      </m:sSup>
                      <m:r>
                        <a:rPr sz="5600" i="1">
                          <a:solidFill>
                            <a:srgbClr val="000000"/>
                          </a:solidFill>
                          <a:latin typeface="Cambria Math" panose="02040503050406030204" pitchFamily="18" charset="0"/>
                        </a:rPr>
                        <m:t>−</m:t>
                      </m:r>
                      <m:sSup>
                        <m:sSupPr>
                          <m:ctrlPr>
                            <a:rPr sz="5600" i="1">
                              <a:solidFill>
                                <a:srgbClr val="000000"/>
                              </a:solidFill>
                              <a:latin typeface="Cambria Math" panose="02040503050406030204" pitchFamily="18" charset="0"/>
                            </a:rPr>
                          </m:ctrlPr>
                        </m:sSupPr>
                        <m:e>
                          <m:r>
                            <a:rPr sz="5600" i="1">
                              <a:solidFill>
                                <a:srgbClr val="000000"/>
                              </a:solidFill>
                              <a:latin typeface="Cambria Math" panose="02040503050406030204" pitchFamily="18" charset="0"/>
                            </a:rPr>
                            <m:t>𝑡</m:t>
                          </m:r>
                        </m:e>
                        <m:sup>
                          <m:r>
                            <a:rPr sz="5600" i="1">
                              <a:solidFill>
                                <a:srgbClr val="000000"/>
                              </a:solidFill>
                              <a:latin typeface="Cambria Math" panose="02040503050406030204" pitchFamily="18" charset="0"/>
                            </a:rPr>
                            <m:t>(</m:t>
                          </m:r>
                          <m:r>
                            <a:rPr sz="5600" i="1">
                              <a:solidFill>
                                <a:srgbClr val="000000"/>
                              </a:solidFill>
                              <a:latin typeface="Cambria Math" panose="02040503050406030204" pitchFamily="18" charset="0"/>
                            </a:rPr>
                            <m:t>𝑘</m:t>
                          </m:r>
                          <m:r>
                            <a:rPr sz="5600" i="1">
                              <a:solidFill>
                                <a:srgbClr val="000000"/>
                              </a:solidFill>
                              <a:latin typeface="Cambria Math" panose="02040503050406030204" pitchFamily="18" charset="0"/>
                            </a:rPr>
                            <m:t>)</m:t>
                          </m:r>
                        </m:sup>
                      </m:sSup>
                      <m:sSup>
                        <m:sSupPr>
                          <m:ctrlPr>
                            <a:rPr sz="5600" i="1">
                              <a:solidFill>
                                <a:srgbClr val="000000"/>
                              </a:solidFill>
                              <a:latin typeface="Cambria Math" panose="02040503050406030204" pitchFamily="18" charset="0"/>
                            </a:rPr>
                          </m:ctrlPr>
                        </m:sSupPr>
                        <m:e>
                          <m:r>
                            <a:rPr sz="5600" i="1">
                              <a:solidFill>
                                <a:srgbClr val="000000"/>
                              </a:solidFill>
                              <a:latin typeface="Cambria Math" panose="02040503050406030204" pitchFamily="18" charset="0"/>
                            </a:rPr>
                            <m:t>)</m:t>
                          </m:r>
                        </m:e>
                        <m:sup>
                          <m:r>
                            <a:rPr sz="5600" i="1">
                              <a:solidFill>
                                <a:srgbClr val="000000"/>
                              </a:solidFill>
                              <a:latin typeface="Cambria Math" panose="02040503050406030204" pitchFamily="18" charset="0"/>
                            </a:rPr>
                            <m:t>2</m:t>
                          </m:r>
                        </m:sup>
                      </m:sSup>
                    </m:oMath>
                  </m:oMathPara>
                </a14:m>
                <a:endParaRPr sz="5600"/>
              </a:p>
            </p:txBody>
          </p:sp>
        </mc:Choice>
        <mc:Fallback xmlns="">
          <p:sp>
            <p:nvSpPr>
              <p:cNvPr id="970" name="方程式"/>
              <p:cNvSpPr txBox="1">
                <a:spLocks noRot="1" noChangeAspect="1" noMove="1" noResize="1" noEditPoints="1" noAdjustHandles="1" noChangeArrowheads="1" noChangeShapeType="1" noTextEdit="1"/>
              </p:cNvSpPr>
              <p:nvPr/>
            </p:nvSpPr>
            <p:spPr>
              <a:xfrm>
                <a:off x="10370040" y="5911241"/>
                <a:ext cx="6201726" cy="1908954"/>
              </a:xfrm>
              <a:prstGeom prst="rect">
                <a:avLst/>
              </a:prstGeom>
              <a:blipFill>
                <a:blip r:embed="rId9"/>
                <a:stretch>
                  <a:fillRect l="-3885" t="-662" r="-15542"/>
                </a:stretch>
              </a:blipFill>
              <a:ln w="12700">
                <a:miter lim="400000"/>
              </a:ln>
            </p:spPr>
            <p:txBody>
              <a:bodyPr/>
              <a:lstStyle/>
              <a:p>
                <a:r>
                  <a:rPr lang="ja-JP" altLang="en-US">
                    <a:noFill/>
                  </a:rPr>
                  <a:t> </a:t>
                </a:r>
              </a:p>
            </p:txBody>
          </p:sp>
        </mc:Fallback>
      </mc:AlternateContent>
      <p:sp>
        <p:nvSpPr>
          <p:cNvPr id="971" name="下の式は損失関数の1つである二乗和誤差の式になります"/>
          <p:cNvSpPr txBox="1"/>
          <p:nvPr/>
        </p:nvSpPr>
        <p:spPr>
          <a:xfrm>
            <a:off x="7292201" y="4575044"/>
            <a:ext cx="13799745"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下の式は損失関数の1つである二乗和誤差の式になります</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74" name="損失関数"/>
          <p:cNvSpPr txBox="1"/>
          <p:nvPr/>
        </p:nvSpPr>
        <p:spPr>
          <a:xfrm>
            <a:off x="11020222" y="330853"/>
            <a:ext cx="25527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損失関数</a:t>
            </a:r>
          </a:p>
        </p:txBody>
      </p:sp>
      <p:pic>
        <p:nvPicPr>
          <p:cNvPr id="975" name="スクリーンショット 2022-11-08 13.08.43.png" descr="スクリーンショット 2022-11-08 13.08.43.png"/>
          <p:cNvPicPr>
            <a:picLocks noChangeAspect="1"/>
          </p:cNvPicPr>
          <p:nvPr/>
        </p:nvPicPr>
        <p:blipFill>
          <a:blip r:embed="rId2"/>
          <a:stretch>
            <a:fillRect/>
          </a:stretch>
        </p:blipFill>
        <p:spPr>
          <a:xfrm>
            <a:off x="2616200" y="2313690"/>
            <a:ext cx="19151600" cy="100838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78" name="損失関数"/>
          <p:cNvSpPr txBox="1"/>
          <p:nvPr/>
        </p:nvSpPr>
        <p:spPr>
          <a:xfrm>
            <a:off x="11020222" y="330853"/>
            <a:ext cx="25527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損失関数</a:t>
            </a:r>
          </a:p>
        </p:txBody>
      </p:sp>
      <p:pic>
        <p:nvPicPr>
          <p:cNvPr id="979" name="スクリーンショット 2022-11-08 13.09.05.png" descr="スクリーンショット 2022-11-08 13.09.05.png"/>
          <p:cNvPicPr>
            <a:picLocks noChangeAspect="1"/>
          </p:cNvPicPr>
          <p:nvPr/>
        </p:nvPicPr>
        <p:blipFill>
          <a:blip r:embed="rId2"/>
          <a:stretch>
            <a:fillRect/>
          </a:stretch>
        </p:blipFill>
        <p:spPr>
          <a:xfrm>
            <a:off x="2635250" y="2215438"/>
            <a:ext cx="19113500" cy="1089660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82" name="損失関数"/>
          <p:cNvSpPr txBox="1"/>
          <p:nvPr/>
        </p:nvSpPr>
        <p:spPr>
          <a:xfrm>
            <a:off x="11020222" y="330853"/>
            <a:ext cx="25527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損失関数</a:t>
            </a:r>
          </a:p>
        </p:txBody>
      </p:sp>
      <p:pic>
        <p:nvPicPr>
          <p:cNvPr id="983" name="スクリーンショット 2022-11-08 13.09.28.png" descr="スクリーンショット 2022-11-08 13.09.28.png"/>
          <p:cNvPicPr>
            <a:picLocks noChangeAspect="1"/>
          </p:cNvPicPr>
          <p:nvPr/>
        </p:nvPicPr>
        <p:blipFill>
          <a:blip r:embed="rId2"/>
          <a:stretch>
            <a:fillRect/>
          </a:stretch>
        </p:blipFill>
        <p:spPr>
          <a:xfrm>
            <a:off x="2565400" y="2251062"/>
            <a:ext cx="19253200" cy="108966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3EF1EDD2-A963-A4BD-0127-1E0271002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05" name="損失関数"/>
          <p:cNvSpPr txBox="1"/>
          <p:nvPr/>
        </p:nvSpPr>
        <p:spPr>
          <a:xfrm>
            <a:off x="11020222" y="330853"/>
            <a:ext cx="25527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損失関数</a:t>
            </a:r>
          </a:p>
        </p:txBody>
      </p:sp>
      <p:grpSp>
        <p:nvGrpSpPr>
          <p:cNvPr id="1080" name="グループ"/>
          <p:cNvGrpSpPr/>
          <p:nvPr/>
        </p:nvGrpSpPr>
        <p:grpSpPr>
          <a:xfrm>
            <a:off x="583511" y="1966632"/>
            <a:ext cx="23216978" cy="6477612"/>
            <a:chOff x="0" y="0"/>
            <a:chExt cx="23216976" cy="6477611"/>
          </a:xfrm>
        </p:grpSpPr>
        <p:sp>
          <p:nvSpPr>
            <p:cNvPr id="1006" name="楕円"/>
            <p:cNvSpPr/>
            <p:nvPr/>
          </p:nvSpPr>
          <p:spPr>
            <a:xfrm>
              <a:off x="6294504" y="4024111"/>
              <a:ext cx="2613244" cy="12700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07" name="楕円"/>
            <p:cNvSpPr/>
            <p:nvPr/>
          </p:nvSpPr>
          <p:spPr>
            <a:xfrm>
              <a:off x="6294504" y="1715374"/>
              <a:ext cx="2613244" cy="12700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08" name="楕円"/>
            <p:cNvSpPr/>
            <p:nvPr/>
          </p:nvSpPr>
          <p:spPr>
            <a:xfrm>
              <a:off x="11267605" y="624367"/>
              <a:ext cx="2613244" cy="12700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09" name="楕円"/>
            <p:cNvSpPr/>
            <p:nvPr/>
          </p:nvSpPr>
          <p:spPr>
            <a:xfrm>
              <a:off x="11267605" y="4901915"/>
              <a:ext cx="2613244" cy="12700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10" name="楕円"/>
            <p:cNvSpPr/>
            <p:nvPr/>
          </p:nvSpPr>
          <p:spPr>
            <a:xfrm>
              <a:off x="11267605" y="2755776"/>
              <a:ext cx="2613244" cy="12700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011" name="テキスト"/>
                <p:cNvSpPr txBox="1"/>
                <p:nvPr/>
              </p:nvSpPr>
              <p:spPr>
                <a:xfrm>
                  <a:off x="12771764" y="900262"/>
                  <a:ext cx="899837" cy="718212"/>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r>
                          <a:rPr sz="3400" i="1">
                            <a:solidFill>
                              <a:srgbClr val="000000"/>
                            </a:solidFill>
                            <a:latin typeface="Cambria Math" panose="02040503050406030204" pitchFamily="18" charset="0"/>
                          </a:rPr>
                          <m:t>)</m:t>
                        </m:r>
                      </m:oMath>
                    </m:oMathPara>
                  </a14:m>
                  <a:endParaRPr/>
                </a:p>
              </p:txBody>
            </p:sp>
          </mc:Choice>
          <mc:Fallback xmlns="">
            <p:sp>
              <p:nvSpPr>
                <p:cNvPr id="1011" name="テキスト"/>
                <p:cNvSpPr txBox="1">
                  <a:spLocks noRot="1" noChangeAspect="1" noMove="1" noResize="1" noEditPoints="1" noAdjustHandles="1" noChangeArrowheads="1" noChangeShapeType="1" noTextEdit="1"/>
                </p:cNvSpPr>
                <p:nvPr/>
              </p:nvSpPr>
              <p:spPr>
                <a:xfrm>
                  <a:off x="12771764" y="900262"/>
                  <a:ext cx="899837" cy="718212"/>
                </a:xfrm>
                <a:prstGeom prst="rect">
                  <a:avLst/>
                </a:prstGeom>
                <a:blipFill>
                  <a:blip r:embed="rId2"/>
                  <a:stretch>
                    <a:fillRect l="-37500" r="-23611" b="-1206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012" name="線"/>
            <p:cNvSpPr/>
            <p:nvPr/>
          </p:nvSpPr>
          <p:spPr>
            <a:xfrm flipV="1">
              <a:off x="12588044" y="624367"/>
              <a:ext cx="1" cy="12700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mc:AlternateContent xmlns:mc="http://schemas.openxmlformats.org/markup-compatibility/2006" xmlns:a14="http://schemas.microsoft.com/office/drawing/2010/main">
          <mc:Choice Requires="a14">
            <p:sp>
              <p:nvSpPr>
                <p:cNvPr id="1013" name="テキスト"/>
                <p:cNvSpPr txBox="1"/>
                <p:nvPr/>
              </p:nvSpPr>
              <p:spPr>
                <a:xfrm>
                  <a:off x="12767924" y="3039036"/>
                  <a:ext cx="907518" cy="718212"/>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r>
                          <a:rPr sz="3400" i="1">
                            <a:solidFill>
                              <a:srgbClr val="000000"/>
                            </a:solidFill>
                            <a:latin typeface="Cambria Math" panose="02040503050406030204" pitchFamily="18" charset="0"/>
                          </a:rPr>
                          <m:t>)</m:t>
                        </m:r>
                      </m:oMath>
                    </m:oMathPara>
                  </a14:m>
                  <a:endParaRPr/>
                </a:p>
              </p:txBody>
            </p:sp>
          </mc:Choice>
          <mc:Fallback xmlns="">
            <p:sp>
              <p:nvSpPr>
                <p:cNvPr id="1013" name="テキスト"/>
                <p:cNvSpPr txBox="1">
                  <a:spLocks noRot="1" noChangeAspect="1" noMove="1" noResize="1" noEditPoints="1" noAdjustHandles="1" noChangeArrowheads="1" noChangeShapeType="1" noTextEdit="1"/>
                </p:cNvSpPr>
                <p:nvPr/>
              </p:nvSpPr>
              <p:spPr>
                <a:xfrm>
                  <a:off x="12767924" y="3039036"/>
                  <a:ext cx="907518" cy="718212"/>
                </a:xfrm>
                <a:prstGeom prst="rect">
                  <a:avLst/>
                </a:prstGeom>
                <a:blipFill>
                  <a:blip r:embed="rId3"/>
                  <a:stretch>
                    <a:fillRect l="-38889" r="-23611" b="-1403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014" name="線"/>
            <p:cNvSpPr/>
            <p:nvPr/>
          </p:nvSpPr>
          <p:spPr>
            <a:xfrm flipV="1">
              <a:off x="12588044" y="2770508"/>
              <a:ext cx="1" cy="12700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015" name="線"/>
            <p:cNvSpPr/>
            <p:nvPr/>
          </p:nvSpPr>
          <p:spPr>
            <a:xfrm flipV="1">
              <a:off x="12588044" y="4899884"/>
              <a:ext cx="1" cy="12700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mc:AlternateContent xmlns:mc="http://schemas.openxmlformats.org/markup-compatibility/2006" xmlns:a14="http://schemas.microsoft.com/office/drawing/2010/main">
          <mc:Choice Requires="a14">
            <p:sp>
              <p:nvSpPr>
                <p:cNvPr id="1016" name="テキスト"/>
                <p:cNvSpPr txBox="1"/>
                <p:nvPr/>
              </p:nvSpPr>
              <p:spPr>
                <a:xfrm>
                  <a:off x="12770124" y="5175664"/>
                  <a:ext cx="903118" cy="722504"/>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r>
                          <a:rPr sz="3400" i="1">
                            <a:solidFill>
                              <a:srgbClr val="000000"/>
                            </a:solidFill>
                            <a:latin typeface="Cambria Math" panose="02040503050406030204" pitchFamily="18" charset="0"/>
                          </a:rPr>
                          <m:t>)</m:t>
                        </m:r>
                      </m:oMath>
                    </m:oMathPara>
                  </a14:m>
                  <a:endParaRPr/>
                </a:p>
              </p:txBody>
            </p:sp>
          </mc:Choice>
          <mc:Fallback xmlns="">
            <p:sp>
              <p:nvSpPr>
                <p:cNvPr id="1016" name="テキスト"/>
                <p:cNvSpPr txBox="1">
                  <a:spLocks noRot="1" noChangeAspect="1" noMove="1" noResize="1" noEditPoints="1" noAdjustHandles="1" noChangeArrowheads="1" noChangeShapeType="1" noTextEdit="1"/>
                </p:cNvSpPr>
                <p:nvPr/>
              </p:nvSpPr>
              <p:spPr>
                <a:xfrm>
                  <a:off x="12770124" y="5175664"/>
                  <a:ext cx="903118" cy="722504"/>
                </a:xfrm>
                <a:prstGeom prst="rect">
                  <a:avLst/>
                </a:prstGeom>
                <a:blipFill>
                  <a:blip r:embed="rId4"/>
                  <a:stretch>
                    <a:fillRect l="-38889" r="-23611" b="-1206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7" name="テキスト"/>
                <p:cNvSpPr txBox="1"/>
                <p:nvPr/>
              </p:nvSpPr>
              <p:spPr>
                <a:xfrm>
                  <a:off x="11825544" y="908402"/>
                  <a:ext cx="468319" cy="697486"/>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oMath>
                    </m:oMathPara>
                  </a14:m>
                  <a:endParaRPr/>
                </a:p>
              </p:txBody>
            </p:sp>
          </mc:Choice>
          <mc:Fallback xmlns="">
            <p:sp>
              <p:nvSpPr>
                <p:cNvPr id="1017" name="テキスト"/>
                <p:cNvSpPr txBox="1">
                  <a:spLocks noRot="1" noChangeAspect="1" noMove="1" noResize="1" noEditPoints="1" noAdjustHandles="1" noChangeArrowheads="1" noChangeShapeType="1" noTextEdit="1"/>
                </p:cNvSpPr>
                <p:nvPr/>
              </p:nvSpPr>
              <p:spPr>
                <a:xfrm>
                  <a:off x="11825544" y="908402"/>
                  <a:ext cx="468319" cy="697486"/>
                </a:xfrm>
                <a:prstGeom prst="rect">
                  <a:avLst/>
                </a:prstGeom>
                <a:blipFill>
                  <a:blip r:embed="rId5"/>
                  <a:stretch>
                    <a:fillRect l="-3513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8" name="テキスト"/>
                <p:cNvSpPr txBox="1"/>
                <p:nvPr/>
              </p:nvSpPr>
              <p:spPr>
                <a:xfrm>
                  <a:off x="11821704" y="3071002"/>
                  <a:ext cx="475999" cy="697486"/>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oMath>
                    </m:oMathPara>
                  </a14:m>
                  <a:endParaRPr/>
                </a:p>
              </p:txBody>
            </p:sp>
          </mc:Choice>
          <mc:Fallback xmlns="">
            <p:sp>
              <p:nvSpPr>
                <p:cNvPr id="1018" name="テキスト"/>
                <p:cNvSpPr txBox="1">
                  <a:spLocks noRot="1" noChangeAspect="1" noMove="1" noResize="1" noEditPoints="1" noAdjustHandles="1" noChangeArrowheads="1" noChangeShapeType="1" noTextEdit="1"/>
                </p:cNvSpPr>
                <p:nvPr/>
              </p:nvSpPr>
              <p:spPr>
                <a:xfrm>
                  <a:off x="11821704" y="3071002"/>
                  <a:ext cx="475999" cy="697486"/>
                </a:xfrm>
                <a:prstGeom prst="rect">
                  <a:avLst/>
                </a:prstGeom>
                <a:blipFill>
                  <a:blip r:embed="rId6"/>
                  <a:stretch>
                    <a:fillRect l="-3333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9" name="テキスト"/>
                <p:cNvSpPr txBox="1"/>
                <p:nvPr/>
              </p:nvSpPr>
              <p:spPr>
                <a:xfrm>
                  <a:off x="11823904" y="5160932"/>
                  <a:ext cx="471599" cy="701778"/>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oMath>
                    </m:oMathPara>
                  </a14:m>
                  <a:endParaRPr/>
                </a:p>
              </p:txBody>
            </p:sp>
          </mc:Choice>
          <mc:Fallback xmlns="">
            <p:sp>
              <p:nvSpPr>
                <p:cNvPr id="1019" name="テキスト"/>
                <p:cNvSpPr txBox="1">
                  <a:spLocks noRot="1" noChangeAspect="1" noMove="1" noResize="1" noEditPoints="1" noAdjustHandles="1" noChangeArrowheads="1" noChangeShapeType="1" noTextEdit="1"/>
                </p:cNvSpPr>
                <p:nvPr/>
              </p:nvSpPr>
              <p:spPr>
                <a:xfrm>
                  <a:off x="11823904" y="5160932"/>
                  <a:ext cx="471599" cy="701778"/>
                </a:xfrm>
                <a:prstGeom prst="rect">
                  <a:avLst/>
                </a:prstGeom>
                <a:blipFill>
                  <a:blip r:embed="rId7"/>
                  <a:stretch>
                    <a:fillRect l="-3333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020" name="楕円"/>
            <p:cNvSpPr/>
            <p:nvPr/>
          </p:nvSpPr>
          <p:spPr>
            <a:xfrm>
              <a:off x="16240703" y="2755776"/>
              <a:ext cx="2613244" cy="12700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defRPr sz="3200">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021" name="テキスト"/>
                <p:cNvSpPr txBox="1"/>
                <p:nvPr/>
              </p:nvSpPr>
              <p:spPr>
                <a:xfrm>
                  <a:off x="17744865" y="3031670"/>
                  <a:ext cx="899837" cy="718212"/>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r>
                          <a:rPr sz="3400" i="1">
                            <a:solidFill>
                              <a:srgbClr val="000000"/>
                            </a:solidFill>
                            <a:latin typeface="Cambria Math" panose="02040503050406030204" pitchFamily="18" charset="0"/>
                          </a:rPr>
                          <m:t>)</m:t>
                        </m:r>
                      </m:oMath>
                    </m:oMathPara>
                  </a14:m>
                  <a:endParaRPr/>
                </a:p>
              </p:txBody>
            </p:sp>
          </mc:Choice>
          <mc:Fallback xmlns="">
            <p:sp>
              <p:nvSpPr>
                <p:cNvPr id="1021" name="テキスト"/>
                <p:cNvSpPr txBox="1">
                  <a:spLocks noRot="1" noChangeAspect="1" noMove="1" noResize="1" noEditPoints="1" noAdjustHandles="1" noChangeArrowheads="1" noChangeShapeType="1" noTextEdit="1"/>
                </p:cNvSpPr>
                <p:nvPr/>
              </p:nvSpPr>
              <p:spPr>
                <a:xfrm>
                  <a:off x="17744865" y="3031670"/>
                  <a:ext cx="899837" cy="718212"/>
                </a:xfrm>
                <a:prstGeom prst="rect">
                  <a:avLst/>
                </a:prstGeom>
                <a:blipFill>
                  <a:blip r:embed="rId8"/>
                  <a:stretch>
                    <a:fillRect l="-39437" r="-23944" b="-1206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022" name="線"/>
            <p:cNvSpPr/>
            <p:nvPr/>
          </p:nvSpPr>
          <p:spPr>
            <a:xfrm flipV="1">
              <a:off x="17561143" y="2755776"/>
              <a:ext cx="1" cy="12700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mc:AlternateContent xmlns:mc="http://schemas.openxmlformats.org/markup-compatibility/2006" xmlns:a14="http://schemas.microsoft.com/office/drawing/2010/main">
          <mc:Choice Requires="a14">
            <p:sp>
              <p:nvSpPr>
                <p:cNvPr id="1023" name="テキスト"/>
                <p:cNvSpPr txBox="1"/>
                <p:nvPr/>
              </p:nvSpPr>
              <p:spPr>
                <a:xfrm>
                  <a:off x="16798643" y="3039810"/>
                  <a:ext cx="468319" cy="697486"/>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oMath>
                    </m:oMathPara>
                  </a14:m>
                  <a:endParaRPr/>
                </a:p>
              </p:txBody>
            </p:sp>
          </mc:Choice>
          <mc:Fallback xmlns="">
            <p:sp>
              <p:nvSpPr>
                <p:cNvPr id="1023" name="テキスト"/>
                <p:cNvSpPr txBox="1">
                  <a:spLocks noRot="1" noChangeAspect="1" noMove="1" noResize="1" noEditPoints="1" noAdjustHandles="1" noChangeArrowheads="1" noChangeShapeType="1" noTextEdit="1"/>
                </p:cNvSpPr>
                <p:nvPr/>
              </p:nvSpPr>
              <p:spPr>
                <a:xfrm>
                  <a:off x="16798643" y="3039810"/>
                  <a:ext cx="468319" cy="697486"/>
                </a:xfrm>
                <a:prstGeom prst="rect">
                  <a:avLst/>
                </a:prstGeom>
                <a:blipFill>
                  <a:blip r:embed="rId9"/>
                  <a:stretch>
                    <a:fillRect l="-3421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4" name="テキスト"/>
                <p:cNvSpPr txBox="1"/>
                <p:nvPr/>
              </p:nvSpPr>
              <p:spPr>
                <a:xfrm>
                  <a:off x="7257679" y="1914497"/>
                  <a:ext cx="686895" cy="871755"/>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Sup>
                          <m:sSubSupPr>
                            <m:ctrlPr>
                              <a:rPr sz="3400" i="1">
                                <a:solidFill>
                                  <a:srgbClr val="000000"/>
                                </a:solidFill>
                                <a:latin typeface="Cambria Math" panose="02040503050406030204" pitchFamily="18" charset="0"/>
                              </a:rPr>
                            </m:ctrlPr>
                          </m:sSubSup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1</m:t>
                            </m:r>
                          </m:sub>
                          <m:sup>
                            <m:r>
                              <a:rPr sz="3400" i="1">
                                <a:solidFill>
                                  <a:srgbClr val="000000"/>
                                </a:solidFill>
                                <a:latin typeface="Cambria Math" panose="02040503050406030204" pitchFamily="18" charset="0"/>
                              </a:rPr>
                              <m:t>(3)</m:t>
                            </m:r>
                          </m:sup>
                        </m:sSubSup>
                      </m:oMath>
                    </m:oMathPara>
                  </a14:m>
                  <a:endParaRPr/>
                </a:p>
              </p:txBody>
            </p:sp>
          </mc:Choice>
          <mc:Fallback xmlns="">
            <p:sp>
              <p:nvSpPr>
                <p:cNvPr id="1024" name="テキスト"/>
                <p:cNvSpPr txBox="1">
                  <a:spLocks noRot="1" noChangeAspect="1" noMove="1" noResize="1" noEditPoints="1" noAdjustHandles="1" noChangeArrowheads="1" noChangeShapeType="1" noTextEdit="1"/>
                </p:cNvSpPr>
                <p:nvPr/>
              </p:nvSpPr>
              <p:spPr>
                <a:xfrm>
                  <a:off x="7257679" y="1914497"/>
                  <a:ext cx="686895" cy="871755"/>
                </a:xfrm>
                <a:prstGeom prst="rect">
                  <a:avLst/>
                </a:prstGeom>
                <a:blipFill>
                  <a:blip r:embed="rId10"/>
                  <a:stretch>
                    <a:fillRect l="-27273" r="-1090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5" name="テキスト"/>
                <p:cNvSpPr txBox="1"/>
                <p:nvPr/>
              </p:nvSpPr>
              <p:spPr>
                <a:xfrm>
                  <a:off x="7257679" y="4223234"/>
                  <a:ext cx="686895" cy="871755"/>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Sup>
                          <m:sSubSupPr>
                            <m:ctrlPr>
                              <a:rPr sz="3400" i="1">
                                <a:solidFill>
                                  <a:srgbClr val="000000"/>
                                </a:solidFill>
                                <a:latin typeface="Cambria Math" panose="02040503050406030204" pitchFamily="18" charset="0"/>
                              </a:rPr>
                            </m:ctrlPr>
                          </m:sSubSup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2</m:t>
                            </m:r>
                          </m:sub>
                          <m:sup>
                            <m:r>
                              <a:rPr sz="3400" i="1">
                                <a:solidFill>
                                  <a:srgbClr val="000000"/>
                                </a:solidFill>
                                <a:latin typeface="Cambria Math" panose="02040503050406030204" pitchFamily="18" charset="0"/>
                              </a:rPr>
                              <m:t>(3)</m:t>
                            </m:r>
                          </m:sup>
                        </m:sSubSup>
                      </m:oMath>
                    </m:oMathPara>
                  </a14:m>
                  <a:endParaRPr/>
                </a:p>
              </p:txBody>
            </p:sp>
          </mc:Choice>
          <mc:Fallback xmlns="">
            <p:sp>
              <p:nvSpPr>
                <p:cNvPr id="1025" name="テキスト"/>
                <p:cNvSpPr txBox="1">
                  <a:spLocks noRot="1" noChangeAspect="1" noMove="1" noResize="1" noEditPoints="1" noAdjustHandles="1" noChangeArrowheads="1" noChangeShapeType="1" noTextEdit="1"/>
                </p:cNvSpPr>
                <p:nvPr/>
              </p:nvSpPr>
              <p:spPr>
                <a:xfrm>
                  <a:off x="7257679" y="4223234"/>
                  <a:ext cx="686895" cy="871755"/>
                </a:xfrm>
                <a:prstGeom prst="rect">
                  <a:avLst/>
                </a:prstGeom>
                <a:blipFill>
                  <a:blip r:embed="rId11"/>
                  <a:stretch>
                    <a:fillRect l="-27273" r="-1090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026" name="線"/>
            <p:cNvSpPr/>
            <p:nvPr/>
          </p:nvSpPr>
          <p:spPr>
            <a:xfrm flipV="1">
              <a:off x="8907708" y="1300657"/>
              <a:ext cx="2359937" cy="107564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027" name="線"/>
            <p:cNvSpPr/>
            <p:nvPr/>
          </p:nvSpPr>
          <p:spPr>
            <a:xfrm flipV="1">
              <a:off x="8907708" y="1282460"/>
              <a:ext cx="2359937" cy="33267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028" name="線"/>
            <p:cNvSpPr/>
            <p:nvPr/>
          </p:nvSpPr>
          <p:spPr>
            <a:xfrm>
              <a:off x="8907708" y="2351149"/>
              <a:ext cx="2359937" cy="10725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029" name="線"/>
            <p:cNvSpPr/>
            <p:nvPr/>
          </p:nvSpPr>
          <p:spPr>
            <a:xfrm>
              <a:off x="8907707" y="2351150"/>
              <a:ext cx="2359939" cy="322349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030" name="線"/>
            <p:cNvSpPr/>
            <p:nvPr/>
          </p:nvSpPr>
          <p:spPr>
            <a:xfrm flipV="1">
              <a:off x="8907708" y="3397894"/>
              <a:ext cx="2345948" cy="12113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031" name="線"/>
            <p:cNvSpPr/>
            <p:nvPr/>
          </p:nvSpPr>
          <p:spPr>
            <a:xfrm>
              <a:off x="8914703" y="4609199"/>
              <a:ext cx="2345947" cy="9293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mc:AlternateContent xmlns:mc="http://schemas.openxmlformats.org/markup-compatibility/2006" xmlns:a14="http://schemas.microsoft.com/office/drawing/2010/main">
          <mc:Choice Requires="a14">
            <p:sp>
              <p:nvSpPr>
                <p:cNvPr id="1032" name="テキスト"/>
                <p:cNvSpPr txBox="1"/>
                <p:nvPr/>
              </p:nvSpPr>
              <p:spPr>
                <a:xfrm>
                  <a:off x="9197812" y="1489737"/>
                  <a:ext cx="540429" cy="697486"/>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1</m:t>
                            </m:r>
                          </m:sub>
                        </m:sSub>
                      </m:oMath>
                    </m:oMathPara>
                  </a14:m>
                  <a:endParaRPr/>
                </a:p>
              </p:txBody>
            </p:sp>
          </mc:Choice>
          <mc:Fallback xmlns="">
            <p:sp>
              <p:nvSpPr>
                <p:cNvPr id="1032" name="テキスト"/>
                <p:cNvSpPr txBox="1">
                  <a:spLocks noRot="1" noChangeAspect="1" noMove="1" noResize="1" noEditPoints="1" noAdjustHandles="1" noChangeArrowheads="1" noChangeShapeType="1" noTextEdit="1"/>
                </p:cNvSpPr>
                <p:nvPr/>
              </p:nvSpPr>
              <p:spPr>
                <a:xfrm>
                  <a:off x="9197812" y="1489737"/>
                  <a:ext cx="540429" cy="697486"/>
                </a:xfrm>
                <a:prstGeom prst="rect">
                  <a:avLst/>
                </a:prstGeom>
                <a:blipFill>
                  <a:blip r:embed="rId12"/>
                  <a:stretch>
                    <a:fillRect l="-3023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3" name="テキスト"/>
                <p:cNvSpPr txBox="1"/>
                <p:nvPr/>
              </p:nvSpPr>
              <p:spPr>
                <a:xfrm>
                  <a:off x="8888396" y="3419898"/>
                  <a:ext cx="540429" cy="697486"/>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2</m:t>
                            </m:r>
                          </m:sub>
                        </m:sSub>
                      </m:oMath>
                    </m:oMathPara>
                  </a14:m>
                  <a:endParaRPr/>
                </a:p>
              </p:txBody>
            </p:sp>
          </mc:Choice>
          <mc:Fallback xmlns="">
            <p:sp>
              <p:nvSpPr>
                <p:cNvPr id="1033" name="テキスト"/>
                <p:cNvSpPr txBox="1">
                  <a:spLocks noRot="1" noChangeAspect="1" noMove="1" noResize="1" noEditPoints="1" noAdjustHandles="1" noChangeArrowheads="1" noChangeShapeType="1" noTextEdit="1"/>
                </p:cNvSpPr>
                <p:nvPr/>
              </p:nvSpPr>
              <p:spPr>
                <a:xfrm>
                  <a:off x="8888396" y="3419898"/>
                  <a:ext cx="540429" cy="697486"/>
                </a:xfrm>
                <a:prstGeom prst="rect">
                  <a:avLst/>
                </a:prstGeom>
                <a:blipFill>
                  <a:blip r:embed="rId13"/>
                  <a:stretch>
                    <a:fillRect l="-2727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4" name="テキスト"/>
                <p:cNvSpPr txBox="1"/>
                <p:nvPr/>
              </p:nvSpPr>
              <p:spPr>
                <a:xfrm>
                  <a:off x="9426412" y="2109890"/>
                  <a:ext cx="540429" cy="701779"/>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3</m:t>
                            </m:r>
                          </m:sub>
                        </m:sSub>
                      </m:oMath>
                    </m:oMathPara>
                  </a14:m>
                  <a:endParaRPr/>
                </a:p>
              </p:txBody>
            </p:sp>
          </mc:Choice>
          <mc:Fallback xmlns="">
            <p:sp>
              <p:nvSpPr>
                <p:cNvPr id="1034" name="テキスト"/>
                <p:cNvSpPr txBox="1">
                  <a:spLocks noRot="1" noChangeAspect="1" noMove="1" noResize="1" noEditPoints="1" noAdjustHandles="1" noChangeArrowheads="1" noChangeShapeType="1" noTextEdit="1"/>
                </p:cNvSpPr>
                <p:nvPr/>
              </p:nvSpPr>
              <p:spPr>
                <a:xfrm>
                  <a:off x="9426412" y="2109890"/>
                  <a:ext cx="540429" cy="701779"/>
                </a:xfrm>
                <a:prstGeom prst="rect">
                  <a:avLst/>
                </a:prstGeom>
                <a:blipFill>
                  <a:blip r:embed="rId14"/>
                  <a:stretch>
                    <a:fillRect l="-3023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5" name="テキスト"/>
                <p:cNvSpPr txBox="1"/>
                <p:nvPr/>
              </p:nvSpPr>
              <p:spPr>
                <a:xfrm>
                  <a:off x="9426412" y="4131337"/>
                  <a:ext cx="540429" cy="697486"/>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4</m:t>
                            </m:r>
                          </m:sub>
                        </m:sSub>
                      </m:oMath>
                    </m:oMathPara>
                  </a14:m>
                  <a:endParaRPr/>
                </a:p>
              </p:txBody>
            </p:sp>
          </mc:Choice>
          <mc:Fallback xmlns="">
            <p:sp>
              <p:nvSpPr>
                <p:cNvPr id="1035" name="テキスト"/>
                <p:cNvSpPr txBox="1">
                  <a:spLocks noRot="1" noChangeAspect="1" noMove="1" noResize="1" noEditPoints="1" noAdjustHandles="1" noChangeArrowheads="1" noChangeShapeType="1" noTextEdit="1"/>
                </p:cNvSpPr>
                <p:nvPr/>
              </p:nvSpPr>
              <p:spPr>
                <a:xfrm>
                  <a:off x="9426412" y="4131337"/>
                  <a:ext cx="540429" cy="697486"/>
                </a:xfrm>
                <a:prstGeom prst="rect">
                  <a:avLst/>
                </a:prstGeom>
                <a:blipFill>
                  <a:blip r:embed="rId15"/>
                  <a:stretch>
                    <a:fillRect l="-27907"/>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6" name="テキスト"/>
                <p:cNvSpPr txBox="1"/>
                <p:nvPr/>
              </p:nvSpPr>
              <p:spPr>
                <a:xfrm>
                  <a:off x="8791412" y="2594941"/>
                  <a:ext cx="540429" cy="701778"/>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5</m:t>
                            </m:r>
                          </m:sub>
                        </m:sSub>
                      </m:oMath>
                    </m:oMathPara>
                  </a14:m>
                  <a:endParaRPr/>
                </a:p>
              </p:txBody>
            </p:sp>
          </mc:Choice>
          <mc:Fallback xmlns="">
            <p:sp>
              <p:nvSpPr>
                <p:cNvPr id="1036" name="テキスト"/>
                <p:cNvSpPr txBox="1">
                  <a:spLocks noRot="1" noChangeAspect="1" noMove="1" noResize="1" noEditPoints="1" noAdjustHandles="1" noChangeArrowheads="1" noChangeShapeType="1" noTextEdit="1"/>
                </p:cNvSpPr>
                <p:nvPr/>
              </p:nvSpPr>
              <p:spPr>
                <a:xfrm>
                  <a:off x="8791412" y="2594941"/>
                  <a:ext cx="540429" cy="701778"/>
                </a:xfrm>
                <a:prstGeom prst="rect">
                  <a:avLst/>
                </a:prstGeom>
                <a:blipFill>
                  <a:blip r:embed="rId16"/>
                  <a:stretch>
                    <a:fillRect l="-3023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7" name="テキスト"/>
                <p:cNvSpPr txBox="1"/>
                <p:nvPr/>
              </p:nvSpPr>
              <p:spPr>
                <a:xfrm>
                  <a:off x="9058112" y="4599780"/>
                  <a:ext cx="540429" cy="701779"/>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6</m:t>
                            </m:r>
                          </m:sub>
                        </m:sSub>
                      </m:oMath>
                    </m:oMathPara>
                  </a14:m>
                  <a:endParaRPr/>
                </a:p>
              </p:txBody>
            </p:sp>
          </mc:Choice>
          <mc:Fallback xmlns="">
            <p:sp>
              <p:nvSpPr>
                <p:cNvPr id="1037" name="テキスト"/>
                <p:cNvSpPr txBox="1">
                  <a:spLocks noRot="1" noChangeAspect="1" noMove="1" noResize="1" noEditPoints="1" noAdjustHandles="1" noChangeArrowheads="1" noChangeShapeType="1" noTextEdit="1"/>
                </p:cNvSpPr>
                <p:nvPr/>
              </p:nvSpPr>
              <p:spPr>
                <a:xfrm>
                  <a:off x="9058112" y="4599780"/>
                  <a:ext cx="540429" cy="701779"/>
                </a:xfrm>
                <a:prstGeom prst="rect">
                  <a:avLst/>
                </a:prstGeom>
                <a:blipFill>
                  <a:blip r:embed="rId17"/>
                  <a:stretch>
                    <a:fillRect l="-3023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038" name="線"/>
            <p:cNvSpPr/>
            <p:nvPr/>
          </p:nvSpPr>
          <p:spPr>
            <a:xfrm>
              <a:off x="13889826" y="1254040"/>
              <a:ext cx="2359950" cy="214186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039" name="線"/>
            <p:cNvSpPr/>
            <p:nvPr/>
          </p:nvSpPr>
          <p:spPr>
            <a:xfrm>
              <a:off x="13865530" y="3383745"/>
              <a:ext cx="239272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040" name="線"/>
            <p:cNvSpPr/>
            <p:nvPr/>
          </p:nvSpPr>
          <p:spPr>
            <a:xfrm flipV="1">
              <a:off x="13878199" y="3380411"/>
              <a:ext cx="2367389" cy="215127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mc:AlternateContent xmlns:mc="http://schemas.openxmlformats.org/markup-compatibility/2006" xmlns:a14="http://schemas.microsoft.com/office/drawing/2010/main">
          <mc:Choice Requires="a14">
            <p:sp>
              <p:nvSpPr>
                <p:cNvPr id="1041" name="テキスト"/>
                <p:cNvSpPr txBox="1"/>
                <p:nvPr/>
              </p:nvSpPr>
              <p:spPr>
                <a:xfrm>
                  <a:off x="14149505" y="999098"/>
                  <a:ext cx="540429" cy="699939"/>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7</m:t>
                            </m:r>
                          </m:sub>
                        </m:sSub>
                      </m:oMath>
                    </m:oMathPara>
                  </a14:m>
                  <a:endParaRPr/>
                </a:p>
              </p:txBody>
            </p:sp>
          </mc:Choice>
          <mc:Fallback xmlns="">
            <p:sp>
              <p:nvSpPr>
                <p:cNvPr id="1041" name="テキスト"/>
                <p:cNvSpPr txBox="1">
                  <a:spLocks noRot="1" noChangeAspect="1" noMove="1" noResize="1" noEditPoints="1" noAdjustHandles="1" noChangeArrowheads="1" noChangeShapeType="1" noTextEdit="1"/>
                </p:cNvSpPr>
                <p:nvPr/>
              </p:nvSpPr>
              <p:spPr>
                <a:xfrm>
                  <a:off x="14149505" y="999098"/>
                  <a:ext cx="540429" cy="699939"/>
                </a:xfrm>
                <a:prstGeom prst="rect">
                  <a:avLst/>
                </a:prstGeom>
                <a:blipFill>
                  <a:blip r:embed="rId18"/>
                  <a:stretch>
                    <a:fillRect l="-3023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2" name="テキスト"/>
                <p:cNvSpPr txBox="1"/>
                <p:nvPr/>
              </p:nvSpPr>
              <p:spPr>
                <a:xfrm>
                  <a:off x="14133746" y="2766427"/>
                  <a:ext cx="540430" cy="701778"/>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8</m:t>
                            </m:r>
                          </m:sub>
                        </m:sSub>
                      </m:oMath>
                    </m:oMathPara>
                  </a14:m>
                  <a:endParaRPr/>
                </a:p>
              </p:txBody>
            </p:sp>
          </mc:Choice>
          <mc:Fallback xmlns="">
            <p:sp>
              <p:nvSpPr>
                <p:cNvPr id="1042" name="テキスト"/>
                <p:cNvSpPr txBox="1">
                  <a:spLocks noRot="1" noChangeAspect="1" noMove="1" noResize="1" noEditPoints="1" noAdjustHandles="1" noChangeArrowheads="1" noChangeShapeType="1" noTextEdit="1"/>
                </p:cNvSpPr>
                <p:nvPr/>
              </p:nvSpPr>
              <p:spPr>
                <a:xfrm>
                  <a:off x="14133746" y="2766427"/>
                  <a:ext cx="540430" cy="701778"/>
                </a:xfrm>
                <a:prstGeom prst="rect">
                  <a:avLst/>
                </a:prstGeom>
                <a:blipFill>
                  <a:blip r:embed="rId19"/>
                  <a:stretch>
                    <a:fillRect l="-2727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3" name="テキスト"/>
                <p:cNvSpPr txBox="1"/>
                <p:nvPr/>
              </p:nvSpPr>
              <p:spPr>
                <a:xfrm>
                  <a:off x="14133746" y="4306996"/>
                  <a:ext cx="540430" cy="704231"/>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9</m:t>
                            </m:r>
                          </m:sub>
                        </m:sSub>
                      </m:oMath>
                    </m:oMathPara>
                  </a14:m>
                  <a:endParaRPr/>
                </a:p>
              </p:txBody>
            </p:sp>
          </mc:Choice>
          <mc:Fallback xmlns="">
            <p:sp>
              <p:nvSpPr>
                <p:cNvPr id="1043" name="テキスト"/>
                <p:cNvSpPr txBox="1">
                  <a:spLocks noRot="1" noChangeAspect="1" noMove="1" noResize="1" noEditPoints="1" noAdjustHandles="1" noChangeArrowheads="1" noChangeShapeType="1" noTextEdit="1"/>
                </p:cNvSpPr>
                <p:nvPr/>
              </p:nvSpPr>
              <p:spPr>
                <a:xfrm>
                  <a:off x="14133746" y="4306996"/>
                  <a:ext cx="540430" cy="704231"/>
                </a:xfrm>
                <a:prstGeom prst="rect">
                  <a:avLst/>
                </a:prstGeom>
                <a:blipFill>
                  <a:blip r:embed="rId20"/>
                  <a:stretch>
                    <a:fillRect l="-2727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4" name="テキスト"/>
                <p:cNvSpPr txBox="1"/>
                <p:nvPr/>
              </p:nvSpPr>
              <p:spPr>
                <a:xfrm>
                  <a:off x="20594929" y="2921837"/>
                  <a:ext cx="870887" cy="990833"/>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(3)</m:t>
                            </m:r>
                          </m:sup>
                        </m:sSup>
                      </m:oMath>
                    </m:oMathPara>
                  </a14:m>
                  <a:endParaRPr>
                    <a:solidFill>
                      <a:srgbClr val="EE220C"/>
                    </a:solidFill>
                  </a:endParaRPr>
                </a:p>
              </p:txBody>
            </p:sp>
          </mc:Choice>
          <mc:Fallback xmlns="">
            <p:sp>
              <p:nvSpPr>
                <p:cNvPr id="1044" name="テキスト"/>
                <p:cNvSpPr txBox="1">
                  <a:spLocks noRot="1" noChangeAspect="1" noMove="1" noResize="1" noEditPoints="1" noAdjustHandles="1" noChangeArrowheads="1" noChangeShapeType="1" noTextEdit="1"/>
                </p:cNvSpPr>
                <p:nvPr/>
              </p:nvSpPr>
              <p:spPr>
                <a:xfrm>
                  <a:off x="20594929" y="2921837"/>
                  <a:ext cx="870887" cy="990833"/>
                </a:xfrm>
                <a:prstGeom prst="rect">
                  <a:avLst/>
                </a:prstGeom>
                <a:blipFill>
                  <a:blip r:embed="rId21"/>
                  <a:stretch>
                    <a:fillRect l="-37143" r="-12857" b="-506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5" name="テキスト"/>
                <p:cNvSpPr txBox="1"/>
                <p:nvPr/>
              </p:nvSpPr>
              <p:spPr>
                <a:xfrm>
                  <a:off x="22276518" y="2948858"/>
                  <a:ext cx="776018" cy="879390"/>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(3)</m:t>
                            </m:r>
                          </m:sup>
                        </m:sSup>
                      </m:oMath>
                    </m:oMathPara>
                  </a14:m>
                  <a:endParaRPr>
                    <a:solidFill>
                      <a:srgbClr val="EE220C"/>
                    </a:solidFill>
                  </a:endParaRPr>
                </a:p>
              </p:txBody>
            </p:sp>
          </mc:Choice>
          <mc:Fallback xmlns="">
            <p:sp>
              <p:nvSpPr>
                <p:cNvPr id="1045" name="テキスト"/>
                <p:cNvSpPr txBox="1">
                  <a:spLocks noRot="1" noChangeAspect="1" noMove="1" noResize="1" noEditPoints="1" noAdjustHandles="1" noChangeArrowheads="1" noChangeShapeType="1" noTextEdit="1"/>
                </p:cNvSpPr>
                <p:nvPr/>
              </p:nvSpPr>
              <p:spPr>
                <a:xfrm>
                  <a:off x="22276518" y="2948858"/>
                  <a:ext cx="776018" cy="879390"/>
                </a:xfrm>
                <a:prstGeom prst="rect">
                  <a:avLst/>
                </a:prstGeom>
                <a:blipFill>
                  <a:blip r:embed="rId22"/>
                  <a:stretch>
                    <a:fillRect l="-40984" r="-1803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6" name="テキスト"/>
                <p:cNvSpPr txBox="1"/>
                <p:nvPr/>
              </p:nvSpPr>
              <p:spPr>
                <a:xfrm>
                  <a:off x="11207096" y="176533"/>
                  <a:ext cx="468318" cy="720371"/>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1</m:t>
                            </m:r>
                          </m:sub>
                        </m:sSub>
                      </m:oMath>
                    </m:oMathPara>
                  </a14:m>
                  <a:endParaRPr/>
                </a:p>
              </p:txBody>
            </p:sp>
          </mc:Choice>
          <mc:Fallback xmlns="">
            <p:sp>
              <p:nvSpPr>
                <p:cNvPr id="1046" name="テキスト"/>
                <p:cNvSpPr txBox="1">
                  <a:spLocks noRot="1" noChangeAspect="1" noMove="1" noResize="1" noEditPoints="1" noAdjustHandles="1" noChangeArrowheads="1" noChangeShapeType="1" noTextEdit="1"/>
                </p:cNvSpPr>
                <p:nvPr/>
              </p:nvSpPr>
              <p:spPr>
                <a:xfrm>
                  <a:off x="11207096" y="176533"/>
                  <a:ext cx="468318" cy="720371"/>
                </a:xfrm>
                <a:prstGeom prst="rect">
                  <a:avLst/>
                </a:prstGeom>
                <a:blipFill>
                  <a:blip r:embed="rId23"/>
                  <a:stretch>
                    <a:fillRect l="-4210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7" name="テキスト"/>
                <p:cNvSpPr txBox="1"/>
                <p:nvPr/>
              </p:nvSpPr>
              <p:spPr>
                <a:xfrm>
                  <a:off x="11207096" y="2277551"/>
                  <a:ext cx="468318" cy="720371"/>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2</m:t>
                            </m:r>
                          </m:sub>
                        </m:sSub>
                      </m:oMath>
                    </m:oMathPara>
                  </a14:m>
                  <a:endParaRPr/>
                </a:p>
              </p:txBody>
            </p:sp>
          </mc:Choice>
          <mc:Fallback xmlns="">
            <p:sp>
              <p:nvSpPr>
                <p:cNvPr id="1047" name="テキスト"/>
                <p:cNvSpPr txBox="1">
                  <a:spLocks noRot="1" noChangeAspect="1" noMove="1" noResize="1" noEditPoints="1" noAdjustHandles="1" noChangeArrowheads="1" noChangeShapeType="1" noTextEdit="1"/>
                </p:cNvSpPr>
                <p:nvPr/>
              </p:nvSpPr>
              <p:spPr>
                <a:xfrm>
                  <a:off x="11207096" y="2277551"/>
                  <a:ext cx="468318" cy="720371"/>
                </a:xfrm>
                <a:prstGeom prst="rect">
                  <a:avLst/>
                </a:prstGeom>
                <a:blipFill>
                  <a:blip r:embed="rId24"/>
                  <a:stretch>
                    <a:fillRect l="-4210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8" name="テキスト"/>
                <p:cNvSpPr txBox="1"/>
                <p:nvPr/>
              </p:nvSpPr>
              <p:spPr>
                <a:xfrm>
                  <a:off x="11292939" y="4391700"/>
                  <a:ext cx="468319" cy="724663"/>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3</m:t>
                            </m:r>
                          </m:sub>
                        </m:sSub>
                      </m:oMath>
                    </m:oMathPara>
                  </a14:m>
                  <a:endParaRPr/>
                </a:p>
              </p:txBody>
            </p:sp>
          </mc:Choice>
          <mc:Fallback xmlns="">
            <p:sp>
              <p:nvSpPr>
                <p:cNvPr id="1048" name="テキスト"/>
                <p:cNvSpPr txBox="1">
                  <a:spLocks noRot="1" noChangeAspect="1" noMove="1" noResize="1" noEditPoints="1" noAdjustHandles="1" noChangeArrowheads="1" noChangeShapeType="1" noTextEdit="1"/>
                </p:cNvSpPr>
                <p:nvPr/>
              </p:nvSpPr>
              <p:spPr>
                <a:xfrm>
                  <a:off x="11292939" y="4391700"/>
                  <a:ext cx="468319" cy="724663"/>
                </a:xfrm>
                <a:prstGeom prst="rect">
                  <a:avLst/>
                </a:prstGeom>
                <a:blipFill>
                  <a:blip r:embed="rId25"/>
                  <a:stretch>
                    <a:fillRect l="-4210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9" name="テキスト"/>
                <p:cNvSpPr txBox="1"/>
                <p:nvPr/>
              </p:nvSpPr>
              <p:spPr>
                <a:xfrm>
                  <a:off x="16209521" y="2277551"/>
                  <a:ext cx="468318" cy="720371"/>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4</m:t>
                            </m:r>
                          </m:sub>
                        </m:sSub>
                      </m:oMath>
                    </m:oMathPara>
                  </a14:m>
                  <a:endParaRPr/>
                </a:p>
              </p:txBody>
            </p:sp>
          </mc:Choice>
          <mc:Fallback xmlns="">
            <p:sp>
              <p:nvSpPr>
                <p:cNvPr id="1049" name="テキスト"/>
                <p:cNvSpPr txBox="1">
                  <a:spLocks noRot="1" noChangeAspect="1" noMove="1" noResize="1" noEditPoints="1" noAdjustHandles="1" noChangeArrowheads="1" noChangeShapeType="1" noTextEdit="1"/>
                </p:cNvSpPr>
                <p:nvPr/>
              </p:nvSpPr>
              <p:spPr>
                <a:xfrm>
                  <a:off x="16209521" y="2277551"/>
                  <a:ext cx="468318" cy="720371"/>
                </a:xfrm>
                <a:prstGeom prst="rect">
                  <a:avLst/>
                </a:prstGeom>
                <a:blipFill>
                  <a:blip r:embed="rId26"/>
                  <a:stretch>
                    <a:fillRect l="-4210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050" name="正方形"/>
            <p:cNvSpPr/>
            <p:nvPr/>
          </p:nvSpPr>
          <p:spPr>
            <a:xfrm>
              <a:off x="170339" y="2012560"/>
              <a:ext cx="1270001" cy="1270001"/>
            </a:xfrm>
            <a:prstGeom prst="rect">
              <a:avLst/>
            </a:prstGeom>
            <a:solidFill>
              <a:srgbClr val="929292"/>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51" name="正方形"/>
            <p:cNvSpPr/>
            <p:nvPr/>
          </p:nvSpPr>
          <p:spPr>
            <a:xfrm>
              <a:off x="297339" y="2139560"/>
              <a:ext cx="1270001" cy="1270001"/>
            </a:xfrm>
            <a:prstGeom prst="rect">
              <a:avLst/>
            </a:prstGeom>
            <a:solidFill>
              <a:srgbClr val="929292"/>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52" name="正方形"/>
            <p:cNvSpPr/>
            <p:nvPr/>
          </p:nvSpPr>
          <p:spPr>
            <a:xfrm>
              <a:off x="424339" y="2266560"/>
              <a:ext cx="1270001" cy="1270001"/>
            </a:xfrm>
            <a:prstGeom prst="rect">
              <a:avLst/>
            </a:prstGeom>
            <a:solidFill>
              <a:srgbClr val="929292"/>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53" name="正方形"/>
            <p:cNvSpPr/>
            <p:nvPr/>
          </p:nvSpPr>
          <p:spPr>
            <a:xfrm>
              <a:off x="1105542" y="3128692"/>
              <a:ext cx="1270001" cy="1270001"/>
            </a:xfrm>
            <a:prstGeom prst="rect">
              <a:avLst/>
            </a:prstGeom>
            <a:solidFill>
              <a:srgbClr val="929292"/>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54" name="正方形"/>
            <p:cNvSpPr/>
            <p:nvPr/>
          </p:nvSpPr>
          <p:spPr>
            <a:xfrm>
              <a:off x="1232542" y="3255692"/>
              <a:ext cx="1270001" cy="1270001"/>
            </a:xfrm>
            <a:prstGeom prst="rect">
              <a:avLst/>
            </a:prstGeom>
            <a:solidFill>
              <a:srgbClr val="929292"/>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55" name="正方形"/>
            <p:cNvSpPr/>
            <p:nvPr/>
          </p:nvSpPr>
          <p:spPr>
            <a:xfrm>
              <a:off x="1359542" y="3382692"/>
              <a:ext cx="1270001" cy="1270001"/>
            </a:xfrm>
            <a:prstGeom prst="rect">
              <a:avLst/>
            </a:prstGeom>
            <a:solidFill>
              <a:srgbClr val="929292"/>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56" name="・"/>
            <p:cNvSpPr txBox="1"/>
            <p:nvPr/>
          </p:nvSpPr>
          <p:spPr>
            <a:xfrm>
              <a:off x="792639" y="2650735"/>
              <a:ext cx="457201" cy="4508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700">
                  <a:latin typeface="+mn-lt"/>
                  <a:ea typeface="+mn-ea"/>
                  <a:cs typeface="+mn-cs"/>
                  <a:sym typeface="ヒラギノ角ゴ ProN W3"/>
                </a:defRPr>
              </a:lvl1pPr>
            </a:lstStyle>
            <a:p>
              <a:r>
                <a:t>・</a:t>
              </a:r>
            </a:p>
          </p:txBody>
        </p:sp>
        <p:sp>
          <p:nvSpPr>
            <p:cNvPr id="1057" name="・"/>
            <p:cNvSpPr txBox="1"/>
            <p:nvPr/>
          </p:nvSpPr>
          <p:spPr>
            <a:xfrm>
              <a:off x="875008" y="2749041"/>
              <a:ext cx="457201" cy="4508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700">
                  <a:latin typeface="+mn-lt"/>
                  <a:ea typeface="+mn-ea"/>
                  <a:cs typeface="+mn-cs"/>
                  <a:sym typeface="ヒラギノ角ゴ ProN W3"/>
                </a:defRPr>
              </a:lvl1pPr>
            </a:lstStyle>
            <a:p>
              <a:r>
                <a:t>・</a:t>
              </a:r>
            </a:p>
          </p:txBody>
        </p:sp>
        <p:sp>
          <p:nvSpPr>
            <p:cNvPr id="1058" name="・"/>
            <p:cNvSpPr txBox="1"/>
            <p:nvPr/>
          </p:nvSpPr>
          <p:spPr>
            <a:xfrm>
              <a:off x="957739" y="2844410"/>
              <a:ext cx="457201" cy="4508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700">
                  <a:latin typeface="+mn-lt"/>
                  <a:ea typeface="+mn-ea"/>
                  <a:cs typeface="+mn-cs"/>
                  <a:sym typeface="ヒラギノ角ゴ ProN W3"/>
                </a:defRPr>
              </a:lvl1pPr>
            </a:lstStyle>
            <a:p>
              <a:r>
                <a:t>・</a:t>
              </a:r>
            </a:p>
          </p:txBody>
        </p:sp>
        <p:sp>
          <p:nvSpPr>
            <p:cNvPr id="1059" name="角丸四角形"/>
            <p:cNvSpPr/>
            <p:nvPr/>
          </p:nvSpPr>
          <p:spPr>
            <a:xfrm>
              <a:off x="0" y="851202"/>
              <a:ext cx="2799883" cy="5137086"/>
            </a:xfrm>
            <a:prstGeom prst="roundRect">
              <a:avLst>
                <a:gd name="adj" fmla="val 18409"/>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60" name="正方形"/>
            <p:cNvSpPr/>
            <p:nvPr/>
          </p:nvSpPr>
          <p:spPr>
            <a:xfrm>
              <a:off x="3976802" y="2753553"/>
              <a:ext cx="1270001" cy="1270001"/>
            </a:xfrm>
            <a:prstGeom prst="rect">
              <a:avLst/>
            </a:prstGeom>
            <a:solidFill>
              <a:srgbClr val="929292"/>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61" name="矢印"/>
            <p:cNvSpPr/>
            <p:nvPr/>
          </p:nvSpPr>
          <p:spPr>
            <a:xfrm>
              <a:off x="5549066" y="2939267"/>
              <a:ext cx="616891" cy="960956"/>
            </a:xfrm>
            <a:prstGeom prst="rightArrow">
              <a:avLst>
                <a:gd name="adj1" fmla="val 32973"/>
                <a:gd name="adj2" fmla="val 66579"/>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62" name="3"/>
            <p:cNvSpPr txBox="1"/>
            <p:nvPr/>
          </p:nvSpPr>
          <p:spPr>
            <a:xfrm>
              <a:off x="4378326" y="3118120"/>
              <a:ext cx="466954" cy="6032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900"/>
              </a:lvl1pPr>
            </a:lstStyle>
            <a:p>
              <a:r>
                <a:t>3</a:t>
              </a:r>
            </a:p>
          </p:txBody>
        </p:sp>
        <p:sp>
          <p:nvSpPr>
            <p:cNvPr id="1063" name="1"/>
            <p:cNvSpPr txBox="1"/>
            <p:nvPr/>
          </p:nvSpPr>
          <p:spPr>
            <a:xfrm>
              <a:off x="1761066" y="3716067"/>
              <a:ext cx="466954" cy="6032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900"/>
              </a:lvl1pPr>
            </a:lstStyle>
            <a:p>
              <a:r>
                <a:t>1</a:t>
              </a:r>
            </a:p>
          </p:txBody>
        </p:sp>
        <p:sp>
          <p:nvSpPr>
            <p:cNvPr id="1064" name="予測"/>
            <p:cNvSpPr txBox="1"/>
            <p:nvPr/>
          </p:nvSpPr>
          <p:spPr>
            <a:xfrm>
              <a:off x="20302934" y="1741467"/>
              <a:ext cx="1104901" cy="6032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900">
                  <a:latin typeface="+mn-lt"/>
                  <a:ea typeface="+mn-ea"/>
                  <a:cs typeface="+mn-cs"/>
                  <a:sym typeface="ヒラギノ角ゴ ProN W3"/>
                </a:defRPr>
              </a:lvl1pPr>
            </a:lstStyle>
            <a:p>
              <a:r>
                <a:t>予測</a:t>
              </a:r>
            </a:p>
          </p:txBody>
        </p:sp>
        <p:sp>
          <p:nvSpPr>
            <p:cNvPr id="1065" name="正解"/>
            <p:cNvSpPr txBox="1"/>
            <p:nvPr/>
          </p:nvSpPr>
          <p:spPr>
            <a:xfrm>
              <a:off x="22112076" y="1741467"/>
              <a:ext cx="1104901" cy="6032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900">
                  <a:latin typeface="+mn-lt"/>
                  <a:ea typeface="+mn-ea"/>
                  <a:cs typeface="+mn-cs"/>
                  <a:sym typeface="ヒラギノ角ゴ ProN W3"/>
                </a:defRPr>
              </a:lvl1pPr>
            </a:lstStyle>
            <a:p>
              <a:r>
                <a:t>正解</a:t>
              </a:r>
            </a:p>
          </p:txBody>
        </p:sp>
        <p:sp>
          <p:nvSpPr>
            <p:cNvPr id="1066" name="矢印"/>
            <p:cNvSpPr/>
            <p:nvPr/>
          </p:nvSpPr>
          <p:spPr>
            <a:xfrm>
              <a:off x="3091007" y="2939267"/>
              <a:ext cx="616891" cy="960956"/>
            </a:xfrm>
            <a:prstGeom prst="rightArrow">
              <a:avLst>
                <a:gd name="adj1" fmla="val 32973"/>
                <a:gd name="adj2" fmla="val 66579"/>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67" name="矢印"/>
            <p:cNvSpPr/>
            <p:nvPr/>
          </p:nvSpPr>
          <p:spPr>
            <a:xfrm>
              <a:off x="19444129" y="2925030"/>
              <a:ext cx="616891" cy="960955"/>
            </a:xfrm>
            <a:prstGeom prst="rightArrow">
              <a:avLst>
                <a:gd name="adj1" fmla="val 32973"/>
                <a:gd name="adj2" fmla="val 66579"/>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68" name="データ"/>
            <p:cNvSpPr txBox="1"/>
            <p:nvPr/>
          </p:nvSpPr>
          <p:spPr>
            <a:xfrm>
              <a:off x="599841" y="1010656"/>
              <a:ext cx="1600201" cy="6032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900">
                  <a:latin typeface="+mn-lt"/>
                  <a:ea typeface="+mn-ea"/>
                  <a:cs typeface="+mn-cs"/>
                  <a:sym typeface="ヒラギノ角ゴ ProN W3"/>
                </a:defRPr>
              </a:lvl1pPr>
            </a:lstStyle>
            <a:p>
              <a:r>
                <a:t>データ</a:t>
              </a:r>
            </a:p>
          </p:txBody>
        </p:sp>
        <p:sp>
          <p:nvSpPr>
            <p:cNvPr id="1069" name="入力層"/>
            <p:cNvSpPr txBox="1"/>
            <p:nvPr/>
          </p:nvSpPr>
          <p:spPr>
            <a:xfrm>
              <a:off x="6959776" y="127223"/>
              <a:ext cx="1282701" cy="508001"/>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mn-lt"/>
                  <a:ea typeface="+mn-ea"/>
                  <a:cs typeface="+mn-cs"/>
                  <a:sym typeface="ヒラギノ角ゴ ProN W3"/>
                </a:defRPr>
              </a:lvl1pPr>
            </a:lstStyle>
            <a:p>
              <a:r>
                <a:t>入力層</a:t>
              </a:r>
            </a:p>
          </p:txBody>
        </p:sp>
        <p:sp>
          <p:nvSpPr>
            <p:cNvPr id="1070" name="中間層"/>
            <p:cNvSpPr txBox="1"/>
            <p:nvPr/>
          </p:nvSpPr>
          <p:spPr>
            <a:xfrm>
              <a:off x="11946694" y="-1"/>
              <a:ext cx="1282701" cy="508001"/>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mn-lt"/>
                  <a:ea typeface="+mn-ea"/>
                  <a:cs typeface="+mn-cs"/>
                  <a:sym typeface="ヒラギノ角ゴ ProN W3"/>
                </a:defRPr>
              </a:lvl1pPr>
            </a:lstStyle>
            <a:p>
              <a:r>
                <a:t>中間層</a:t>
              </a:r>
            </a:p>
          </p:txBody>
        </p:sp>
        <p:sp>
          <p:nvSpPr>
            <p:cNvPr id="1071" name="出力層"/>
            <p:cNvSpPr txBox="1"/>
            <p:nvPr/>
          </p:nvSpPr>
          <p:spPr>
            <a:xfrm>
              <a:off x="16933611" y="-1"/>
              <a:ext cx="1282701" cy="508001"/>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latin typeface="+mn-lt"/>
                  <a:ea typeface="+mn-ea"/>
                  <a:cs typeface="+mn-cs"/>
                  <a:sym typeface="ヒラギノ角ゴ ProN W3"/>
                </a:defRPr>
              </a:lvl1pPr>
            </a:lstStyle>
            <a:p>
              <a:r>
                <a:t>出力層</a:t>
              </a:r>
            </a:p>
          </p:txBody>
        </p:sp>
        <p:sp>
          <p:nvSpPr>
            <p:cNvPr id="1072" name="正方形"/>
            <p:cNvSpPr/>
            <p:nvPr/>
          </p:nvSpPr>
          <p:spPr>
            <a:xfrm>
              <a:off x="3981354" y="4404247"/>
              <a:ext cx="1270001" cy="1270001"/>
            </a:xfrm>
            <a:prstGeom prst="rect">
              <a:avLst/>
            </a:prstGeom>
            <a:solidFill>
              <a:srgbClr val="929292"/>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73" name="2"/>
            <p:cNvSpPr txBox="1"/>
            <p:nvPr/>
          </p:nvSpPr>
          <p:spPr>
            <a:xfrm>
              <a:off x="4380411" y="4737623"/>
              <a:ext cx="466955" cy="6032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900"/>
              </a:lvl1pPr>
            </a:lstStyle>
            <a:p>
              <a:r>
                <a:t>2</a:t>
              </a:r>
            </a:p>
          </p:txBody>
        </p:sp>
        <mc:AlternateContent xmlns:mc="http://schemas.openxmlformats.org/markup-compatibility/2006" xmlns:a14="http://schemas.microsoft.com/office/drawing/2010/main">
          <mc:Choice Requires="a14">
            <p:sp>
              <p:nvSpPr>
                <p:cNvPr id="1074" name="テキスト"/>
                <p:cNvSpPr txBox="1"/>
                <p:nvPr/>
              </p:nvSpPr>
              <p:spPr>
                <a:xfrm>
                  <a:off x="20538952" y="4884585"/>
                  <a:ext cx="870887" cy="990833"/>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1074" name="テキスト"/>
                <p:cNvSpPr txBox="1">
                  <a:spLocks noRot="1" noChangeAspect="1" noMove="1" noResize="1" noEditPoints="1" noAdjustHandles="1" noChangeArrowheads="1" noChangeShapeType="1" noTextEdit="1"/>
                </p:cNvSpPr>
                <p:nvPr/>
              </p:nvSpPr>
              <p:spPr>
                <a:xfrm>
                  <a:off x="20538952" y="4884585"/>
                  <a:ext cx="870887" cy="990833"/>
                </a:xfrm>
                <a:prstGeom prst="rect">
                  <a:avLst/>
                </a:prstGeom>
                <a:blipFill>
                  <a:blip r:embed="rId27"/>
                  <a:stretch>
                    <a:fillRect l="-39130" r="-14493" b="-5063"/>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5" name="テキスト"/>
                <p:cNvSpPr txBox="1"/>
                <p:nvPr/>
              </p:nvSpPr>
              <p:spPr>
                <a:xfrm>
                  <a:off x="22220541" y="4911606"/>
                  <a:ext cx="776018" cy="879390"/>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(1)</m:t>
                            </m:r>
                          </m:sup>
                        </m:sSup>
                      </m:oMath>
                    </m:oMathPara>
                  </a14:m>
                  <a:endParaRPr>
                    <a:solidFill>
                      <a:srgbClr val="EE220C"/>
                    </a:solidFill>
                  </a:endParaRPr>
                </a:p>
              </p:txBody>
            </p:sp>
          </mc:Choice>
          <mc:Fallback xmlns="">
            <p:sp>
              <p:nvSpPr>
                <p:cNvPr id="1075" name="テキスト"/>
                <p:cNvSpPr txBox="1">
                  <a:spLocks noRot="1" noChangeAspect="1" noMove="1" noResize="1" noEditPoints="1" noAdjustHandles="1" noChangeArrowheads="1" noChangeShapeType="1" noTextEdit="1"/>
                </p:cNvSpPr>
                <p:nvPr/>
              </p:nvSpPr>
              <p:spPr>
                <a:xfrm>
                  <a:off x="22220541" y="4911606"/>
                  <a:ext cx="776018" cy="879390"/>
                </a:xfrm>
                <a:prstGeom prst="rect">
                  <a:avLst/>
                </a:prstGeom>
                <a:blipFill>
                  <a:blip r:embed="rId28"/>
                  <a:stretch>
                    <a:fillRect l="-38710" r="-1612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076" name="正方形"/>
            <p:cNvSpPr/>
            <p:nvPr/>
          </p:nvSpPr>
          <p:spPr>
            <a:xfrm>
              <a:off x="4393111" y="5207611"/>
              <a:ext cx="1270001" cy="1270001"/>
            </a:xfrm>
            <a:prstGeom prst="rect">
              <a:avLst/>
            </a:prstGeom>
            <a:solidFill>
              <a:srgbClr val="929292"/>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077" name="1"/>
            <p:cNvSpPr txBox="1"/>
            <p:nvPr/>
          </p:nvSpPr>
          <p:spPr>
            <a:xfrm>
              <a:off x="4792169" y="5540986"/>
              <a:ext cx="466954" cy="6032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900"/>
              </a:lvl1pPr>
            </a:lstStyle>
            <a:p>
              <a:r>
                <a:t>1</a:t>
              </a:r>
            </a:p>
          </p:txBody>
        </p:sp>
        <mc:AlternateContent xmlns:mc="http://schemas.openxmlformats.org/markup-compatibility/2006" xmlns:a14="http://schemas.microsoft.com/office/drawing/2010/main">
          <mc:Choice Requires="a14">
            <p:sp>
              <p:nvSpPr>
                <p:cNvPr id="1078" name="テキスト"/>
                <p:cNvSpPr txBox="1"/>
                <p:nvPr/>
              </p:nvSpPr>
              <p:spPr>
                <a:xfrm>
                  <a:off x="20538952" y="4025921"/>
                  <a:ext cx="870887" cy="990833"/>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𝑦</m:t>
                            </m:r>
                          </m:e>
                          <m:sup>
                            <m:r>
                              <a:rPr sz="4500" i="1">
                                <a:solidFill>
                                  <a:srgbClr val="ED220B"/>
                                </a:solidFill>
                                <a:latin typeface="Cambria Math" panose="02040503050406030204" pitchFamily="18" charset="0"/>
                              </a:rPr>
                              <m:t>(2)</m:t>
                            </m:r>
                          </m:sup>
                        </m:sSup>
                      </m:oMath>
                    </m:oMathPara>
                  </a14:m>
                  <a:endParaRPr>
                    <a:solidFill>
                      <a:srgbClr val="EE220C"/>
                    </a:solidFill>
                  </a:endParaRPr>
                </a:p>
              </p:txBody>
            </p:sp>
          </mc:Choice>
          <mc:Fallback xmlns="">
            <p:sp>
              <p:nvSpPr>
                <p:cNvPr id="1078" name="テキスト"/>
                <p:cNvSpPr txBox="1">
                  <a:spLocks noRot="1" noChangeAspect="1" noMove="1" noResize="1" noEditPoints="1" noAdjustHandles="1" noChangeArrowheads="1" noChangeShapeType="1" noTextEdit="1"/>
                </p:cNvSpPr>
                <p:nvPr/>
              </p:nvSpPr>
              <p:spPr>
                <a:xfrm>
                  <a:off x="20538952" y="4025921"/>
                  <a:ext cx="870887" cy="990833"/>
                </a:xfrm>
                <a:prstGeom prst="rect">
                  <a:avLst/>
                </a:prstGeom>
                <a:blipFill>
                  <a:blip r:embed="rId29"/>
                  <a:stretch>
                    <a:fillRect l="-39130" r="-14493" b="-3750"/>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9" name="テキスト"/>
                <p:cNvSpPr txBox="1"/>
                <p:nvPr/>
              </p:nvSpPr>
              <p:spPr>
                <a:xfrm>
                  <a:off x="22220541" y="4052942"/>
                  <a:ext cx="776018" cy="879390"/>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defRPr sz="45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p>
                          <m:sSupPr>
                            <m:ctrlPr>
                              <a:rPr sz="4500" i="1">
                                <a:solidFill>
                                  <a:srgbClr val="ED220B"/>
                                </a:solidFill>
                                <a:latin typeface="Cambria Math" panose="02040503050406030204" pitchFamily="18" charset="0"/>
                              </a:rPr>
                            </m:ctrlPr>
                          </m:sSupPr>
                          <m:e>
                            <m:r>
                              <a:rPr sz="4500" i="1">
                                <a:solidFill>
                                  <a:srgbClr val="ED220B"/>
                                </a:solidFill>
                                <a:latin typeface="Cambria Math" panose="02040503050406030204" pitchFamily="18" charset="0"/>
                              </a:rPr>
                              <m:t>𝑡</m:t>
                            </m:r>
                          </m:e>
                          <m:sup>
                            <m:r>
                              <a:rPr sz="4500" i="1">
                                <a:solidFill>
                                  <a:srgbClr val="ED220B"/>
                                </a:solidFill>
                                <a:latin typeface="Cambria Math" panose="02040503050406030204" pitchFamily="18" charset="0"/>
                              </a:rPr>
                              <m:t>(2)</m:t>
                            </m:r>
                          </m:sup>
                        </m:sSup>
                      </m:oMath>
                    </m:oMathPara>
                  </a14:m>
                  <a:endParaRPr>
                    <a:solidFill>
                      <a:srgbClr val="EE220C"/>
                    </a:solidFill>
                  </a:endParaRPr>
                </a:p>
              </p:txBody>
            </p:sp>
          </mc:Choice>
          <mc:Fallback xmlns="">
            <p:sp>
              <p:nvSpPr>
                <p:cNvPr id="1079" name="テキスト"/>
                <p:cNvSpPr txBox="1">
                  <a:spLocks noRot="1" noChangeAspect="1" noMove="1" noResize="1" noEditPoints="1" noAdjustHandles="1" noChangeArrowheads="1" noChangeShapeType="1" noTextEdit="1"/>
                </p:cNvSpPr>
                <p:nvPr/>
              </p:nvSpPr>
              <p:spPr>
                <a:xfrm>
                  <a:off x="22220541" y="4052942"/>
                  <a:ext cx="776018" cy="879390"/>
                </a:xfrm>
                <a:prstGeom prst="rect">
                  <a:avLst/>
                </a:prstGeom>
                <a:blipFill>
                  <a:blip r:embed="rId30"/>
                  <a:stretch>
                    <a:fillRect l="-38710" r="-1612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grpSp>
      <p:sp>
        <p:nvSpPr>
          <p:cNvPr id="1081" name="矢印"/>
          <p:cNvSpPr/>
          <p:nvPr/>
        </p:nvSpPr>
        <p:spPr>
          <a:xfrm rot="16200000" flipH="1">
            <a:off x="22022192" y="7952851"/>
            <a:ext cx="712736" cy="810819"/>
          </a:xfrm>
          <a:prstGeom prst="rightArrow">
            <a:avLst>
              <a:gd name="adj1" fmla="val 37041"/>
              <a:gd name="adj2" fmla="val 59672"/>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082" name="方程式"/>
              <p:cNvSpPr txBox="1"/>
              <p:nvPr/>
            </p:nvSpPr>
            <p:spPr>
              <a:xfrm>
                <a:off x="19166330" y="8936377"/>
                <a:ext cx="4875507" cy="149989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400" i="1">
                          <a:solidFill>
                            <a:srgbClr val="000000"/>
                          </a:solidFill>
                          <a:latin typeface="Cambria Math" panose="02040503050406030204" pitchFamily="18" charset="0"/>
                        </a:rPr>
                        <m:t>𝐸</m:t>
                      </m:r>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1</m:t>
                          </m:r>
                        </m:num>
                        <m:den>
                          <m:r>
                            <a:rPr sz="4400" i="1">
                              <a:solidFill>
                                <a:srgbClr val="000000"/>
                              </a:solidFill>
                              <a:latin typeface="Cambria Math" panose="02040503050406030204" pitchFamily="18" charset="0"/>
                            </a:rPr>
                            <m:t>2</m:t>
                          </m:r>
                        </m:den>
                      </m:f>
                      <m:limUpp>
                        <m:limUppPr>
                          <m:ctrlPr>
                            <a:rPr sz="4400" i="1">
                              <a:solidFill>
                                <a:srgbClr val="000000"/>
                              </a:solidFill>
                              <a:latin typeface="Cambria Math" panose="02040503050406030204" pitchFamily="18" charset="0"/>
                            </a:rPr>
                          </m:ctrlPr>
                        </m:limUppPr>
                        <m:e>
                          <m:limLow>
                            <m:limLowPr>
                              <m:ctrlPr>
                                <a:rPr sz="4400" i="1">
                                  <a:solidFill>
                                    <a:srgbClr val="000000"/>
                                  </a:solidFill>
                                  <a:latin typeface="Cambria Math" panose="02040503050406030204" pitchFamily="18" charset="0"/>
                                </a:rPr>
                              </m:ctrlPr>
                            </m:limLowPr>
                            <m:e>
                              <m:r>
                                <a:rPr sz="4400" i="1">
                                  <a:solidFill>
                                    <a:srgbClr val="000000"/>
                                  </a:solidFill>
                                  <a:latin typeface="Cambria Math" panose="02040503050406030204" pitchFamily="18" charset="0"/>
                                </a:rPr>
                                <m:t>∑</m:t>
                              </m:r>
                            </m:e>
                            <m:lim>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=1</m:t>
                              </m:r>
                            </m:lim>
                          </m:limLow>
                        </m:e>
                        <m:lim>
                          <m:r>
                            <a:rPr sz="4400" i="1">
                              <a:solidFill>
                                <a:srgbClr val="000000"/>
                              </a:solidFill>
                              <a:latin typeface="Cambria Math" panose="02040503050406030204" pitchFamily="18" charset="0"/>
                            </a:rPr>
                            <m:t>𝑛</m:t>
                          </m:r>
                        </m:lim>
                      </m:limUp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𝑦</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𝑡</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m:t>
                          </m:r>
                        </m:e>
                        <m:sup>
                          <m:r>
                            <a:rPr sz="4400" i="1">
                              <a:solidFill>
                                <a:srgbClr val="000000"/>
                              </a:solidFill>
                              <a:latin typeface="Cambria Math" panose="02040503050406030204" pitchFamily="18" charset="0"/>
                            </a:rPr>
                            <m:t>2</m:t>
                          </m:r>
                        </m:sup>
                      </m:sSup>
                    </m:oMath>
                  </m:oMathPara>
                </a14:m>
                <a:endParaRPr sz="4400"/>
              </a:p>
            </p:txBody>
          </p:sp>
        </mc:Choice>
        <mc:Fallback xmlns="">
          <p:sp>
            <p:nvSpPr>
              <p:cNvPr id="1082" name="方程式"/>
              <p:cNvSpPr txBox="1">
                <a:spLocks noRot="1" noChangeAspect="1" noMove="1" noResize="1" noEditPoints="1" noAdjustHandles="1" noChangeArrowheads="1" noChangeShapeType="1" noTextEdit="1"/>
              </p:cNvSpPr>
              <p:nvPr/>
            </p:nvSpPr>
            <p:spPr>
              <a:xfrm>
                <a:off x="19166330" y="8936377"/>
                <a:ext cx="4875507" cy="1499893"/>
              </a:xfrm>
              <a:prstGeom prst="rect">
                <a:avLst/>
              </a:prstGeom>
              <a:blipFill>
                <a:blip r:embed="rId31"/>
                <a:stretch>
                  <a:fillRect l="-3896" t="-840" r="-15065"/>
                </a:stretch>
              </a:blipFill>
              <a:ln w="12700">
                <a:miter lim="400000"/>
              </a:ln>
            </p:spPr>
            <p:txBody>
              <a:bodyPr/>
              <a:lstStyle/>
              <a:p>
                <a:r>
                  <a:rPr lang="ja-JP" altLang="en-US">
                    <a:noFill/>
                  </a:rPr>
                  <a:t> </a:t>
                </a:r>
              </a:p>
            </p:txBody>
          </p:sp>
        </mc:Fallback>
      </mc:AlternateContent>
      <p:sp>
        <p:nvSpPr>
          <p:cNvPr id="1083" name="つまり、学習して精度をよくするには、…"/>
          <p:cNvSpPr txBox="1"/>
          <p:nvPr/>
        </p:nvSpPr>
        <p:spPr>
          <a:xfrm>
            <a:off x="4283761" y="10453861"/>
            <a:ext cx="16025623"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latin typeface="+mn-lt"/>
                <a:ea typeface="+mn-ea"/>
                <a:cs typeface="+mn-cs"/>
                <a:sym typeface="ヒラギノ角ゴ ProN W3"/>
              </a:defRPr>
            </a:pPr>
            <a:r>
              <a:t>つまり、学習して精度をよくするには、</a:t>
            </a:r>
          </a:p>
          <a:p>
            <a:pPr algn="l">
              <a:defRPr sz="4200">
                <a:latin typeface="+mn-lt"/>
                <a:ea typeface="+mn-ea"/>
                <a:cs typeface="+mn-cs"/>
                <a:sym typeface="ヒラギノ角ゴ ProN W3"/>
              </a:defRPr>
            </a:pPr>
            <a:r>
              <a:t>　　が小さくなるように重みとバイアスを変える作業になります。</a:t>
            </a:r>
          </a:p>
        </p:txBody>
      </p:sp>
      <mc:AlternateContent xmlns:mc="http://schemas.openxmlformats.org/markup-compatibility/2006" xmlns:a14="http://schemas.microsoft.com/office/drawing/2010/main">
        <mc:Choice Requires="a14">
          <p:sp>
            <p:nvSpPr>
              <p:cNvPr id="1084" name="方程式"/>
              <p:cNvSpPr txBox="1"/>
              <p:nvPr/>
            </p:nvSpPr>
            <p:spPr>
              <a:xfrm>
                <a:off x="4485469" y="11289118"/>
                <a:ext cx="581559" cy="598019"/>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7200" i="1">
                          <a:solidFill>
                            <a:srgbClr val="000000"/>
                          </a:solidFill>
                          <a:latin typeface="Cambria Math" panose="02040503050406030204" pitchFamily="18" charset="0"/>
                        </a:rPr>
                        <m:t>𝐸</m:t>
                      </m:r>
                    </m:oMath>
                  </m:oMathPara>
                </a14:m>
                <a:endParaRPr sz="7200"/>
              </a:p>
            </p:txBody>
          </p:sp>
        </mc:Choice>
        <mc:Fallback xmlns="">
          <p:sp>
            <p:nvSpPr>
              <p:cNvPr id="1084" name="方程式"/>
              <p:cNvSpPr txBox="1">
                <a:spLocks noRot="1" noChangeAspect="1" noMove="1" noResize="1" noEditPoints="1" noAdjustHandles="1" noChangeArrowheads="1" noChangeShapeType="1" noTextEdit="1"/>
              </p:cNvSpPr>
              <p:nvPr/>
            </p:nvSpPr>
            <p:spPr>
              <a:xfrm>
                <a:off x="4485469" y="11289118"/>
                <a:ext cx="581559" cy="598019"/>
              </a:xfrm>
              <a:prstGeom prst="rect">
                <a:avLst/>
              </a:prstGeom>
              <a:blipFill>
                <a:blip r:embed="rId32"/>
                <a:stretch>
                  <a:fillRect l="-54348" r="-52174" b="-93878"/>
                </a:stretch>
              </a:blipFill>
              <a:ln w="12700">
                <a:miter lim="400000"/>
              </a:ln>
            </p:spPr>
            <p:txBody>
              <a:bodyPr/>
              <a:lstStyle/>
              <a:p>
                <a:r>
                  <a:rPr lang="ja-JP" altLang="en-US">
                    <a:noFill/>
                  </a:rPr>
                  <a:t> </a:t>
                </a:r>
              </a:p>
            </p:txBody>
          </p:sp>
        </mc:Fallback>
      </mc:AlternateContent>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スクリーンショット 2022-11-08 12.57.28.png" descr="スクリーンショット 2022-11-08 12.57.28.png"/>
          <p:cNvPicPr>
            <a:picLocks noChangeAspect="1"/>
          </p:cNvPicPr>
          <p:nvPr/>
        </p:nvPicPr>
        <p:blipFill>
          <a:blip r:embed="rId2"/>
          <a:stretch>
            <a:fillRect/>
          </a:stretch>
        </p:blipFill>
        <p:spPr>
          <a:xfrm>
            <a:off x="2092755" y="2075834"/>
            <a:ext cx="20198490" cy="11342332"/>
          </a:xfrm>
          <a:prstGeom prst="rect">
            <a:avLst/>
          </a:prstGeom>
          <a:ln w="25400">
            <a:solidFill>
              <a:srgbClr val="000000"/>
            </a:solidFill>
            <a:miter lim="400000"/>
          </a:ln>
        </p:spPr>
      </p:pic>
      <p:sp>
        <p:nvSpPr>
          <p:cNvPr id="123"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 name="第3回のスライド"/>
          <p:cNvSpPr txBox="1"/>
          <p:nvPr/>
        </p:nvSpPr>
        <p:spPr>
          <a:xfrm>
            <a:off x="9904045" y="330853"/>
            <a:ext cx="4785056"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第3回のスライド</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87" name="損失関数"/>
          <p:cNvSpPr txBox="1"/>
          <p:nvPr/>
        </p:nvSpPr>
        <p:spPr>
          <a:xfrm>
            <a:off x="11020222" y="330853"/>
            <a:ext cx="25527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損失関数</a:t>
            </a:r>
          </a:p>
        </p:txBody>
      </p:sp>
      <mc:AlternateContent xmlns:mc="http://schemas.openxmlformats.org/markup-compatibility/2006" xmlns:a14="http://schemas.microsoft.com/office/drawing/2010/main">
        <mc:Choice Requires="a14">
          <p:sp>
            <p:nvSpPr>
              <p:cNvPr id="1088" name="方程式"/>
              <p:cNvSpPr txBox="1"/>
              <p:nvPr/>
            </p:nvSpPr>
            <p:spPr>
              <a:xfrm>
                <a:off x="8441042" y="3418825"/>
                <a:ext cx="824196" cy="68262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6200" i="1">
                              <a:solidFill>
                                <a:srgbClr val="000000"/>
                              </a:solidFill>
                              <a:latin typeface="Cambria Math" panose="02040503050406030204" pitchFamily="18" charset="0"/>
                            </a:rPr>
                          </m:ctrlPr>
                        </m:sSupPr>
                        <m:e>
                          <m:r>
                            <a:rPr sz="6200" i="1">
                              <a:solidFill>
                                <a:srgbClr val="000000"/>
                              </a:solidFill>
                              <a:latin typeface="Cambria Math" panose="02040503050406030204" pitchFamily="18" charset="0"/>
                            </a:rPr>
                            <m:t>𝑡</m:t>
                          </m:r>
                        </m:e>
                        <m:sup>
                          <m:r>
                            <a:rPr sz="6200" i="1">
                              <a:solidFill>
                                <a:srgbClr val="000000"/>
                              </a:solidFill>
                              <a:latin typeface="Cambria Math" panose="02040503050406030204" pitchFamily="18" charset="0"/>
                            </a:rPr>
                            <m:t>(</m:t>
                          </m:r>
                          <m:r>
                            <a:rPr sz="6200" i="1">
                              <a:solidFill>
                                <a:srgbClr val="000000"/>
                              </a:solidFill>
                              <a:latin typeface="Cambria Math" panose="02040503050406030204" pitchFamily="18" charset="0"/>
                            </a:rPr>
                            <m:t>𝑘</m:t>
                          </m:r>
                          <m:r>
                            <a:rPr sz="6200" i="1">
                              <a:solidFill>
                                <a:srgbClr val="000000"/>
                              </a:solidFill>
                              <a:latin typeface="Cambria Math" panose="02040503050406030204" pitchFamily="18" charset="0"/>
                            </a:rPr>
                            <m:t>)</m:t>
                          </m:r>
                        </m:sup>
                      </m:sSup>
                    </m:oMath>
                  </m:oMathPara>
                </a14:m>
                <a:endParaRPr sz="6200"/>
              </a:p>
            </p:txBody>
          </p:sp>
        </mc:Choice>
        <mc:Fallback xmlns="">
          <p:sp>
            <p:nvSpPr>
              <p:cNvPr id="1088" name="方程式"/>
              <p:cNvSpPr txBox="1">
                <a:spLocks noRot="1" noChangeAspect="1" noMove="1" noResize="1" noEditPoints="1" noAdjustHandles="1" noChangeArrowheads="1" noChangeShapeType="1" noTextEdit="1"/>
              </p:cNvSpPr>
              <p:nvPr/>
            </p:nvSpPr>
            <p:spPr>
              <a:xfrm>
                <a:off x="8441042" y="3418825"/>
                <a:ext cx="824196" cy="682622"/>
              </a:xfrm>
              <a:prstGeom prst="rect">
                <a:avLst/>
              </a:prstGeom>
              <a:blipFill>
                <a:blip r:embed="rId2"/>
                <a:stretch>
                  <a:fillRect l="-27273" t="-7273" r="-75758" b="-47273"/>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9" name="方程式"/>
              <p:cNvSpPr txBox="1"/>
              <p:nvPr/>
            </p:nvSpPr>
            <p:spPr>
              <a:xfrm>
                <a:off x="1185342" y="2126163"/>
                <a:ext cx="4875506" cy="149989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400" i="1">
                          <a:solidFill>
                            <a:srgbClr val="000000"/>
                          </a:solidFill>
                          <a:latin typeface="Cambria Math" panose="02040503050406030204" pitchFamily="18" charset="0"/>
                        </a:rPr>
                        <m:t>𝐸</m:t>
                      </m:r>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1</m:t>
                          </m:r>
                        </m:num>
                        <m:den>
                          <m:r>
                            <a:rPr sz="4400" i="1">
                              <a:solidFill>
                                <a:srgbClr val="000000"/>
                              </a:solidFill>
                              <a:latin typeface="Cambria Math" panose="02040503050406030204" pitchFamily="18" charset="0"/>
                            </a:rPr>
                            <m:t>2</m:t>
                          </m:r>
                        </m:den>
                      </m:f>
                      <m:limUpp>
                        <m:limUppPr>
                          <m:ctrlPr>
                            <a:rPr sz="4400" i="1">
                              <a:solidFill>
                                <a:srgbClr val="000000"/>
                              </a:solidFill>
                              <a:latin typeface="Cambria Math" panose="02040503050406030204" pitchFamily="18" charset="0"/>
                            </a:rPr>
                          </m:ctrlPr>
                        </m:limUppPr>
                        <m:e>
                          <m:limLow>
                            <m:limLowPr>
                              <m:ctrlPr>
                                <a:rPr sz="4400" i="1">
                                  <a:solidFill>
                                    <a:srgbClr val="000000"/>
                                  </a:solidFill>
                                  <a:latin typeface="Cambria Math" panose="02040503050406030204" pitchFamily="18" charset="0"/>
                                </a:rPr>
                              </m:ctrlPr>
                            </m:limLowPr>
                            <m:e>
                              <m:r>
                                <a:rPr sz="4400" i="1">
                                  <a:solidFill>
                                    <a:srgbClr val="000000"/>
                                  </a:solidFill>
                                  <a:latin typeface="Cambria Math" panose="02040503050406030204" pitchFamily="18" charset="0"/>
                                </a:rPr>
                                <m:t>∑</m:t>
                              </m:r>
                            </m:e>
                            <m:lim>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=1</m:t>
                              </m:r>
                            </m:lim>
                          </m:limLow>
                        </m:e>
                        <m:lim>
                          <m:r>
                            <a:rPr sz="4400" i="1">
                              <a:solidFill>
                                <a:srgbClr val="000000"/>
                              </a:solidFill>
                              <a:latin typeface="Cambria Math" panose="02040503050406030204" pitchFamily="18" charset="0"/>
                            </a:rPr>
                            <m:t>𝑛</m:t>
                          </m:r>
                        </m:lim>
                      </m:limUp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𝑦</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𝑡</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m:t>
                          </m:r>
                        </m:e>
                        <m:sup>
                          <m:r>
                            <a:rPr sz="4400" i="1">
                              <a:solidFill>
                                <a:srgbClr val="000000"/>
                              </a:solidFill>
                              <a:latin typeface="Cambria Math" panose="02040503050406030204" pitchFamily="18" charset="0"/>
                            </a:rPr>
                            <m:t>2</m:t>
                          </m:r>
                        </m:sup>
                      </m:sSup>
                    </m:oMath>
                  </m:oMathPara>
                </a14:m>
                <a:endParaRPr sz="4400"/>
              </a:p>
            </p:txBody>
          </p:sp>
        </mc:Choice>
        <mc:Fallback xmlns="">
          <p:sp>
            <p:nvSpPr>
              <p:cNvPr id="1089" name="方程式"/>
              <p:cNvSpPr txBox="1">
                <a:spLocks noRot="1" noChangeAspect="1" noMove="1" noResize="1" noEditPoints="1" noAdjustHandles="1" noChangeArrowheads="1" noChangeShapeType="1" noTextEdit="1"/>
              </p:cNvSpPr>
              <p:nvPr/>
            </p:nvSpPr>
            <p:spPr>
              <a:xfrm>
                <a:off x="1185342" y="2126163"/>
                <a:ext cx="4875506" cy="1499893"/>
              </a:xfrm>
              <a:prstGeom prst="rect">
                <a:avLst/>
              </a:prstGeom>
              <a:blipFill>
                <a:blip r:embed="rId3"/>
                <a:stretch>
                  <a:fillRect l="-3896" t="-840" r="-15325"/>
                </a:stretch>
              </a:blipFill>
              <a:ln w="12700">
                <a:miter lim="400000"/>
              </a:ln>
            </p:spPr>
            <p:txBody>
              <a:bodyPr/>
              <a:lstStyle/>
              <a:p>
                <a:r>
                  <a:rPr lang="ja-JP" altLang="en-US">
                    <a:noFill/>
                  </a:rPr>
                  <a:t> </a:t>
                </a:r>
              </a:p>
            </p:txBody>
          </p:sp>
        </mc:Fallback>
      </mc:AlternateContent>
      <p:sp>
        <p:nvSpPr>
          <p:cNvPr id="1090" name="引き続き二乗和誤差で考えてみます。"/>
          <p:cNvSpPr txBox="1"/>
          <p:nvPr/>
        </p:nvSpPr>
        <p:spPr>
          <a:xfrm>
            <a:off x="8251797" y="2400333"/>
            <a:ext cx="9086089"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引き続き二乗和誤差で考えてみます。</a:t>
            </a:r>
          </a:p>
        </p:txBody>
      </p:sp>
      <p:sp>
        <p:nvSpPr>
          <p:cNvPr id="1091" name="は定数(0,1など)なので、変数は予測結果   のみです"/>
          <p:cNvSpPr txBox="1"/>
          <p:nvPr/>
        </p:nvSpPr>
        <p:spPr>
          <a:xfrm>
            <a:off x="9544019" y="3442635"/>
            <a:ext cx="13564516"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は定数(0,1など)なので、変数は予測結果　　　のみです</a:t>
            </a:r>
          </a:p>
        </p:txBody>
      </p:sp>
      <mc:AlternateContent xmlns:mc="http://schemas.openxmlformats.org/markup-compatibility/2006" xmlns:a14="http://schemas.microsoft.com/office/drawing/2010/main">
        <mc:Choice Requires="a14">
          <p:sp>
            <p:nvSpPr>
              <p:cNvPr id="1092" name="方程式"/>
              <p:cNvSpPr txBox="1"/>
              <p:nvPr/>
            </p:nvSpPr>
            <p:spPr>
              <a:xfrm>
                <a:off x="19580541" y="3446315"/>
                <a:ext cx="971345" cy="80919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6000" i="1">
                              <a:solidFill>
                                <a:srgbClr val="000000"/>
                              </a:solidFill>
                              <a:latin typeface="Cambria Math" panose="02040503050406030204" pitchFamily="18" charset="0"/>
                            </a:rPr>
                          </m:ctrlPr>
                        </m:sSupPr>
                        <m:e>
                          <m:r>
                            <a:rPr sz="6000" i="1">
                              <a:solidFill>
                                <a:srgbClr val="000000"/>
                              </a:solidFill>
                              <a:latin typeface="Cambria Math" panose="02040503050406030204" pitchFamily="18" charset="0"/>
                            </a:rPr>
                            <m:t>𝑦</m:t>
                          </m:r>
                        </m:e>
                        <m:sup>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𝑘</m:t>
                          </m:r>
                          <m:r>
                            <a:rPr sz="6000" i="1">
                              <a:solidFill>
                                <a:srgbClr val="000000"/>
                              </a:solidFill>
                              <a:latin typeface="Cambria Math" panose="02040503050406030204" pitchFamily="18" charset="0"/>
                            </a:rPr>
                            <m:t>)</m:t>
                          </m:r>
                        </m:sup>
                      </m:sSup>
                    </m:oMath>
                  </m:oMathPara>
                </a14:m>
                <a:endParaRPr sz="6000"/>
              </a:p>
            </p:txBody>
          </p:sp>
        </mc:Choice>
        <mc:Fallback xmlns="">
          <p:sp>
            <p:nvSpPr>
              <p:cNvPr id="1092" name="方程式"/>
              <p:cNvSpPr txBox="1">
                <a:spLocks noRot="1" noChangeAspect="1" noMove="1" noResize="1" noEditPoints="1" noAdjustHandles="1" noChangeArrowheads="1" noChangeShapeType="1" noTextEdit="1"/>
              </p:cNvSpPr>
              <p:nvPr/>
            </p:nvSpPr>
            <p:spPr>
              <a:xfrm>
                <a:off x="19580541" y="3446315"/>
                <a:ext cx="971345" cy="809192"/>
              </a:xfrm>
              <a:prstGeom prst="rect">
                <a:avLst/>
              </a:prstGeom>
              <a:blipFill>
                <a:blip r:embed="rId4"/>
                <a:stretch>
                  <a:fillRect l="-25641" t="-6154" r="-57692" b="-46154"/>
                </a:stretch>
              </a:blipFill>
              <a:ln w="12700">
                <a:miter lim="400000"/>
              </a:ln>
            </p:spPr>
            <p:txBody>
              <a:bodyPr/>
              <a:lstStyle/>
              <a:p>
                <a:r>
                  <a:rPr lang="ja-JP" altLang="en-US">
                    <a:noFill/>
                  </a:rPr>
                  <a:t> </a:t>
                </a:r>
              </a:p>
            </p:txBody>
          </p:sp>
        </mc:Fallback>
      </mc:AlternateContent>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95" name="損失関数"/>
          <p:cNvSpPr txBox="1"/>
          <p:nvPr/>
        </p:nvSpPr>
        <p:spPr>
          <a:xfrm>
            <a:off x="11020222" y="330853"/>
            <a:ext cx="25527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損失関数</a:t>
            </a:r>
          </a:p>
        </p:txBody>
      </p:sp>
      <mc:AlternateContent xmlns:mc="http://schemas.openxmlformats.org/markup-compatibility/2006" xmlns:a14="http://schemas.microsoft.com/office/drawing/2010/main">
        <mc:Choice Requires="a14">
          <p:sp>
            <p:nvSpPr>
              <p:cNvPr id="1096" name="方程式"/>
              <p:cNvSpPr txBox="1"/>
              <p:nvPr/>
            </p:nvSpPr>
            <p:spPr>
              <a:xfrm>
                <a:off x="8441042" y="3418825"/>
                <a:ext cx="824196" cy="68262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6200" i="1">
                              <a:solidFill>
                                <a:srgbClr val="000000"/>
                              </a:solidFill>
                              <a:latin typeface="Cambria Math" panose="02040503050406030204" pitchFamily="18" charset="0"/>
                            </a:rPr>
                          </m:ctrlPr>
                        </m:sSupPr>
                        <m:e>
                          <m:r>
                            <a:rPr sz="6200" i="1">
                              <a:solidFill>
                                <a:srgbClr val="000000"/>
                              </a:solidFill>
                              <a:latin typeface="Cambria Math" panose="02040503050406030204" pitchFamily="18" charset="0"/>
                            </a:rPr>
                            <m:t>𝑡</m:t>
                          </m:r>
                        </m:e>
                        <m:sup>
                          <m:r>
                            <a:rPr sz="6200" i="1">
                              <a:solidFill>
                                <a:srgbClr val="000000"/>
                              </a:solidFill>
                              <a:latin typeface="Cambria Math" panose="02040503050406030204" pitchFamily="18" charset="0"/>
                            </a:rPr>
                            <m:t>(</m:t>
                          </m:r>
                          <m:r>
                            <a:rPr sz="6200" i="1">
                              <a:solidFill>
                                <a:srgbClr val="000000"/>
                              </a:solidFill>
                              <a:latin typeface="Cambria Math" panose="02040503050406030204" pitchFamily="18" charset="0"/>
                            </a:rPr>
                            <m:t>𝑘</m:t>
                          </m:r>
                          <m:r>
                            <a:rPr sz="6200" i="1">
                              <a:solidFill>
                                <a:srgbClr val="000000"/>
                              </a:solidFill>
                              <a:latin typeface="Cambria Math" panose="02040503050406030204" pitchFamily="18" charset="0"/>
                            </a:rPr>
                            <m:t>)</m:t>
                          </m:r>
                        </m:sup>
                      </m:sSup>
                    </m:oMath>
                  </m:oMathPara>
                </a14:m>
                <a:endParaRPr sz="6200"/>
              </a:p>
            </p:txBody>
          </p:sp>
        </mc:Choice>
        <mc:Fallback xmlns="">
          <p:sp>
            <p:nvSpPr>
              <p:cNvPr id="1096" name="方程式"/>
              <p:cNvSpPr txBox="1">
                <a:spLocks noRot="1" noChangeAspect="1" noMove="1" noResize="1" noEditPoints="1" noAdjustHandles="1" noChangeArrowheads="1" noChangeShapeType="1" noTextEdit="1"/>
              </p:cNvSpPr>
              <p:nvPr/>
            </p:nvSpPr>
            <p:spPr>
              <a:xfrm>
                <a:off x="8441042" y="3418825"/>
                <a:ext cx="824196" cy="682622"/>
              </a:xfrm>
              <a:prstGeom prst="rect">
                <a:avLst/>
              </a:prstGeom>
              <a:blipFill>
                <a:blip r:embed="rId2"/>
                <a:stretch>
                  <a:fillRect l="-27273" t="-7273" r="-75758" b="-47273"/>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7" name="方程式"/>
              <p:cNvSpPr txBox="1"/>
              <p:nvPr/>
            </p:nvSpPr>
            <p:spPr>
              <a:xfrm>
                <a:off x="1185342" y="2126163"/>
                <a:ext cx="4875506" cy="149989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400" i="1">
                          <a:solidFill>
                            <a:srgbClr val="000000"/>
                          </a:solidFill>
                          <a:latin typeface="Cambria Math" panose="02040503050406030204" pitchFamily="18" charset="0"/>
                        </a:rPr>
                        <m:t>𝐸</m:t>
                      </m:r>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1</m:t>
                          </m:r>
                        </m:num>
                        <m:den>
                          <m:r>
                            <a:rPr sz="4400" i="1">
                              <a:solidFill>
                                <a:srgbClr val="000000"/>
                              </a:solidFill>
                              <a:latin typeface="Cambria Math" panose="02040503050406030204" pitchFamily="18" charset="0"/>
                            </a:rPr>
                            <m:t>2</m:t>
                          </m:r>
                        </m:den>
                      </m:f>
                      <m:limUpp>
                        <m:limUppPr>
                          <m:ctrlPr>
                            <a:rPr sz="4400" i="1">
                              <a:solidFill>
                                <a:srgbClr val="000000"/>
                              </a:solidFill>
                              <a:latin typeface="Cambria Math" panose="02040503050406030204" pitchFamily="18" charset="0"/>
                            </a:rPr>
                          </m:ctrlPr>
                        </m:limUppPr>
                        <m:e>
                          <m:limLow>
                            <m:limLowPr>
                              <m:ctrlPr>
                                <a:rPr sz="4400" i="1">
                                  <a:solidFill>
                                    <a:srgbClr val="000000"/>
                                  </a:solidFill>
                                  <a:latin typeface="Cambria Math" panose="02040503050406030204" pitchFamily="18" charset="0"/>
                                </a:rPr>
                              </m:ctrlPr>
                            </m:limLowPr>
                            <m:e>
                              <m:r>
                                <a:rPr sz="4400" i="1">
                                  <a:solidFill>
                                    <a:srgbClr val="000000"/>
                                  </a:solidFill>
                                  <a:latin typeface="Cambria Math" panose="02040503050406030204" pitchFamily="18" charset="0"/>
                                </a:rPr>
                                <m:t>∑</m:t>
                              </m:r>
                            </m:e>
                            <m:lim>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=1</m:t>
                              </m:r>
                            </m:lim>
                          </m:limLow>
                        </m:e>
                        <m:lim>
                          <m:r>
                            <a:rPr sz="4400" i="1">
                              <a:solidFill>
                                <a:srgbClr val="000000"/>
                              </a:solidFill>
                              <a:latin typeface="Cambria Math" panose="02040503050406030204" pitchFamily="18" charset="0"/>
                            </a:rPr>
                            <m:t>𝑛</m:t>
                          </m:r>
                        </m:lim>
                      </m:limUp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𝑦</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𝑡</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m:t>
                          </m:r>
                        </m:e>
                        <m:sup>
                          <m:r>
                            <a:rPr sz="4400" i="1">
                              <a:solidFill>
                                <a:srgbClr val="000000"/>
                              </a:solidFill>
                              <a:latin typeface="Cambria Math" panose="02040503050406030204" pitchFamily="18" charset="0"/>
                            </a:rPr>
                            <m:t>2</m:t>
                          </m:r>
                        </m:sup>
                      </m:sSup>
                    </m:oMath>
                  </m:oMathPara>
                </a14:m>
                <a:endParaRPr sz="4400"/>
              </a:p>
            </p:txBody>
          </p:sp>
        </mc:Choice>
        <mc:Fallback xmlns="">
          <p:sp>
            <p:nvSpPr>
              <p:cNvPr id="1097" name="方程式"/>
              <p:cNvSpPr txBox="1">
                <a:spLocks noRot="1" noChangeAspect="1" noMove="1" noResize="1" noEditPoints="1" noAdjustHandles="1" noChangeArrowheads="1" noChangeShapeType="1" noTextEdit="1"/>
              </p:cNvSpPr>
              <p:nvPr/>
            </p:nvSpPr>
            <p:spPr>
              <a:xfrm>
                <a:off x="1185342" y="2126163"/>
                <a:ext cx="4875506" cy="1499893"/>
              </a:xfrm>
              <a:prstGeom prst="rect">
                <a:avLst/>
              </a:prstGeom>
              <a:blipFill>
                <a:blip r:embed="rId3"/>
                <a:stretch>
                  <a:fillRect l="-3896" t="-840" r="-15325"/>
                </a:stretch>
              </a:blipFill>
              <a:ln w="12700">
                <a:miter lim="400000"/>
              </a:ln>
            </p:spPr>
            <p:txBody>
              <a:bodyPr/>
              <a:lstStyle/>
              <a:p>
                <a:r>
                  <a:rPr lang="ja-JP" altLang="en-US">
                    <a:noFill/>
                  </a:rPr>
                  <a:t> </a:t>
                </a:r>
              </a:p>
            </p:txBody>
          </p:sp>
        </mc:Fallback>
      </mc:AlternateContent>
      <p:sp>
        <p:nvSpPr>
          <p:cNvPr id="1098" name="引き続き二乗和誤差で考えてみます。"/>
          <p:cNvSpPr txBox="1"/>
          <p:nvPr/>
        </p:nvSpPr>
        <p:spPr>
          <a:xfrm>
            <a:off x="8251797" y="2400333"/>
            <a:ext cx="9086089"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引き続き二乗和誤差で考えてみます。</a:t>
            </a:r>
          </a:p>
        </p:txBody>
      </p:sp>
      <p:sp>
        <p:nvSpPr>
          <p:cNvPr id="1099" name="は定数(0,1など)なので、変数は予測結果   のみです"/>
          <p:cNvSpPr txBox="1"/>
          <p:nvPr/>
        </p:nvSpPr>
        <p:spPr>
          <a:xfrm>
            <a:off x="9544019" y="3442635"/>
            <a:ext cx="13564516"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は定数(0,1など)なので、変数は予測結果　　　のみです</a:t>
            </a:r>
          </a:p>
        </p:txBody>
      </p:sp>
      <mc:AlternateContent xmlns:mc="http://schemas.openxmlformats.org/markup-compatibility/2006" xmlns:a14="http://schemas.microsoft.com/office/drawing/2010/main">
        <mc:Choice Requires="a14">
          <p:sp>
            <p:nvSpPr>
              <p:cNvPr id="1100" name="方程式"/>
              <p:cNvSpPr txBox="1"/>
              <p:nvPr/>
            </p:nvSpPr>
            <p:spPr>
              <a:xfrm>
                <a:off x="19580541" y="3446315"/>
                <a:ext cx="971345" cy="80919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6000" i="1">
                              <a:solidFill>
                                <a:srgbClr val="000000"/>
                              </a:solidFill>
                              <a:latin typeface="Cambria Math" panose="02040503050406030204" pitchFamily="18" charset="0"/>
                            </a:rPr>
                          </m:ctrlPr>
                        </m:sSupPr>
                        <m:e>
                          <m:r>
                            <a:rPr sz="6000" i="1">
                              <a:solidFill>
                                <a:srgbClr val="000000"/>
                              </a:solidFill>
                              <a:latin typeface="Cambria Math" panose="02040503050406030204" pitchFamily="18" charset="0"/>
                            </a:rPr>
                            <m:t>𝑦</m:t>
                          </m:r>
                        </m:e>
                        <m:sup>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𝑘</m:t>
                          </m:r>
                          <m:r>
                            <a:rPr sz="6000" i="1">
                              <a:solidFill>
                                <a:srgbClr val="000000"/>
                              </a:solidFill>
                              <a:latin typeface="Cambria Math" panose="02040503050406030204" pitchFamily="18" charset="0"/>
                            </a:rPr>
                            <m:t>)</m:t>
                          </m:r>
                        </m:sup>
                      </m:sSup>
                    </m:oMath>
                  </m:oMathPara>
                </a14:m>
                <a:endParaRPr sz="6000"/>
              </a:p>
            </p:txBody>
          </p:sp>
        </mc:Choice>
        <mc:Fallback xmlns="">
          <p:sp>
            <p:nvSpPr>
              <p:cNvPr id="1100" name="方程式"/>
              <p:cNvSpPr txBox="1">
                <a:spLocks noRot="1" noChangeAspect="1" noMove="1" noResize="1" noEditPoints="1" noAdjustHandles="1" noChangeArrowheads="1" noChangeShapeType="1" noTextEdit="1"/>
              </p:cNvSpPr>
              <p:nvPr/>
            </p:nvSpPr>
            <p:spPr>
              <a:xfrm>
                <a:off x="19580541" y="3446315"/>
                <a:ext cx="971345" cy="809192"/>
              </a:xfrm>
              <a:prstGeom prst="rect">
                <a:avLst/>
              </a:prstGeom>
              <a:blipFill>
                <a:blip r:embed="rId4"/>
                <a:stretch>
                  <a:fillRect l="-25641" t="-6154" r="-57692" b="-46154"/>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1" name="方程式"/>
              <p:cNvSpPr txBox="1"/>
              <p:nvPr/>
            </p:nvSpPr>
            <p:spPr>
              <a:xfrm>
                <a:off x="10248672" y="4679293"/>
                <a:ext cx="971346" cy="80919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6000" i="1">
                              <a:solidFill>
                                <a:srgbClr val="000000"/>
                              </a:solidFill>
                              <a:latin typeface="Cambria Math" panose="02040503050406030204" pitchFamily="18" charset="0"/>
                            </a:rPr>
                          </m:ctrlPr>
                        </m:sSupPr>
                        <m:e>
                          <m:r>
                            <a:rPr sz="6000" i="1">
                              <a:solidFill>
                                <a:srgbClr val="000000"/>
                              </a:solidFill>
                              <a:latin typeface="Cambria Math" panose="02040503050406030204" pitchFamily="18" charset="0"/>
                            </a:rPr>
                            <m:t>𝑦</m:t>
                          </m:r>
                        </m:e>
                        <m:sup>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𝑘</m:t>
                          </m:r>
                          <m:r>
                            <a:rPr sz="6000" i="1">
                              <a:solidFill>
                                <a:srgbClr val="000000"/>
                              </a:solidFill>
                              <a:latin typeface="Cambria Math" panose="02040503050406030204" pitchFamily="18" charset="0"/>
                            </a:rPr>
                            <m:t>)</m:t>
                          </m:r>
                        </m:sup>
                      </m:sSup>
                    </m:oMath>
                  </m:oMathPara>
                </a14:m>
                <a:endParaRPr sz="6000"/>
              </a:p>
            </p:txBody>
          </p:sp>
        </mc:Choice>
        <mc:Fallback xmlns="">
          <p:sp>
            <p:nvSpPr>
              <p:cNvPr id="1101" name="方程式"/>
              <p:cNvSpPr txBox="1">
                <a:spLocks noRot="1" noChangeAspect="1" noMove="1" noResize="1" noEditPoints="1" noAdjustHandles="1" noChangeArrowheads="1" noChangeShapeType="1" noTextEdit="1"/>
              </p:cNvSpPr>
              <p:nvPr/>
            </p:nvSpPr>
            <p:spPr>
              <a:xfrm>
                <a:off x="10248672" y="4679293"/>
                <a:ext cx="971346" cy="809192"/>
              </a:xfrm>
              <a:prstGeom prst="rect">
                <a:avLst/>
              </a:prstGeom>
              <a:blipFill>
                <a:blip r:embed="rId4"/>
                <a:stretch>
                  <a:fillRect l="-25641" t="-6154" r="-57692" b="-46154"/>
                </a:stretch>
              </a:blipFill>
              <a:ln w="12700">
                <a:miter lim="400000"/>
              </a:ln>
            </p:spPr>
            <p:txBody>
              <a:bodyPr/>
              <a:lstStyle/>
              <a:p>
                <a:r>
                  <a:rPr lang="ja-JP" altLang="en-US">
                    <a:noFill/>
                  </a:rPr>
                  <a:t> </a:t>
                </a:r>
              </a:p>
            </p:txBody>
          </p:sp>
        </mc:Fallback>
      </mc:AlternateContent>
      <p:pic>
        <p:nvPicPr>
          <p:cNvPr id="1102" name="スクリーンショット 2022-03-29 13.34.34.png" descr="スクリーンショット 2022-03-29 13.34.34.png"/>
          <p:cNvPicPr>
            <a:picLocks noChangeAspect="1"/>
          </p:cNvPicPr>
          <p:nvPr/>
        </p:nvPicPr>
        <p:blipFill>
          <a:blip r:embed="rId5"/>
          <a:stretch>
            <a:fillRect/>
          </a:stretch>
        </p:blipFill>
        <p:spPr>
          <a:xfrm>
            <a:off x="660961" y="6102842"/>
            <a:ext cx="8435013" cy="4247278"/>
          </a:xfrm>
          <a:prstGeom prst="rect">
            <a:avLst/>
          </a:prstGeom>
          <a:ln w="25400">
            <a:solidFill>
              <a:srgbClr val="000000"/>
            </a:solidFill>
            <a:miter lim="400000"/>
          </a:ln>
        </p:spPr>
      </p:pic>
      <p:sp>
        <p:nvSpPr>
          <p:cNvPr id="1103" name="推論でやったように、  はモデル内の全ての重みとバイアスで表せます"/>
          <p:cNvSpPr txBox="1"/>
          <p:nvPr/>
        </p:nvSpPr>
        <p:spPr>
          <a:xfrm>
            <a:off x="4905975" y="4766389"/>
            <a:ext cx="17647159"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推論でやったように、　　はモデル内の全ての重みとバイアスで表せます</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39C07F2D-950C-31ED-FA48-E83B14BE1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02D05C16-D9B2-F640-411F-5EA11A1F7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73433F04-8C72-9C5F-82A9-F747A15B0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F9093275-B036-FADF-CE46-7A10552DF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70" name="学習"/>
          <p:cNvSpPr txBox="1"/>
          <p:nvPr/>
        </p:nvSpPr>
        <p:spPr>
          <a:xfrm>
            <a:off x="11629822" y="330853"/>
            <a:ext cx="1333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学習</a:t>
            </a:r>
          </a:p>
        </p:txBody>
      </p:sp>
      <mc:AlternateContent xmlns:mc="http://schemas.openxmlformats.org/markup-compatibility/2006" xmlns:a14="http://schemas.microsoft.com/office/drawing/2010/main">
        <mc:Choice Requires="a14">
          <p:sp>
            <p:nvSpPr>
              <p:cNvPr id="1171" name="方程式"/>
              <p:cNvSpPr txBox="1"/>
              <p:nvPr/>
            </p:nvSpPr>
            <p:spPr>
              <a:xfrm>
                <a:off x="1185342" y="2126163"/>
                <a:ext cx="4875506" cy="149989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400" i="1">
                          <a:solidFill>
                            <a:srgbClr val="000000"/>
                          </a:solidFill>
                          <a:latin typeface="Cambria Math" panose="02040503050406030204" pitchFamily="18" charset="0"/>
                        </a:rPr>
                        <m:t>𝐸</m:t>
                      </m:r>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1</m:t>
                          </m:r>
                        </m:num>
                        <m:den>
                          <m:r>
                            <a:rPr sz="4400" i="1">
                              <a:solidFill>
                                <a:srgbClr val="000000"/>
                              </a:solidFill>
                              <a:latin typeface="Cambria Math" panose="02040503050406030204" pitchFamily="18" charset="0"/>
                            </a:rPr>
                            <m:t>2</m:t>
                          </m:r>
                        </m:den>
                      </m:f>
                      <m:limUpp>
                        <m:limUppPr>
                          <m:ctrlPr>
                            <a:rPr sz="4400" i="1">
                              <a:solidFill>
                                <a:srgbClr val="000000"/>
                              </a:solidFill>
                              <a:latin typeface="Cambria Math" panose="02040503050406030204" pitchFamily="18" charset="0"/>
                            </a:rPr>
                          </m:ctrlPr>
                        </m:limUppPr>
                        <m:e>
                          <m:limLow>
                            <m:limLowPr>
                              <m:ctrlPr>
                                <a:rPr sz="4400" i="1">
                                  <a:solidFill>
                                    <a:srgbClr val="000000"/>
                                  </a:solidFill>
                                  <a:latin typeface="Cambria Math" panose="02040503050406030204" pitchFamily="18" charset="0"/>
                                </a:rPr>
                              </m:ctrlPr>
                            </m:limLowPr>
                            <m:e>
                              <m:r>
                                <a:rPr sz="4400" i="1">
                                  <a:solidFill>
                                    <a:srgbClr val="000000"/>
                                  </a:solidFill>
                                  <a:latin typeface="Cambria Math" panose="02040503050406030204" pitchFamily="18" charset="0"/>
                                </a:rPr>
                                <m:t>∑</m:t>
                              </m:r>
                            </m:e>
                            <m:lim>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=1</m:t>
                              </m:r>
                            </m:lim>
                          </m:limLow>
                        </m:e>
                        <m:lim>
                          <m:r>
                            <a:rPr sz="4400" i="1">
                              <a:solidFill>
                                <a:srgbClr val="000000"/>
                              </a:solidFill>
                              <a:latin typeface="Cambria Math" panose="02040503050406030204" pitchFamily="18" charset="0"/>
                            </a:rPr>
                            <m:t>𝑛</m:t>
                          </m:r>
                        </m:lim>
                      </m:limUp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𝑦</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𝑡</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m:t>
                          </m:r>
                        </m:e>
                        <m:sup>
                          <m:r>
                            <a:rPr sz="4400" i="1">
                              <a:solidFill>
                                <a:srgbClr val="000000"/>
                              </a:solidFill>
                              <a:latin typeface="Cambria Math" panose="02040503050406030204" pitchFamily="18" charset="0"/>
                            </a:rPr>
                            <m:t>2</m:t>
                          </m:r>
                        </m:sup>
                      </m:sSup>
                    </m:oMath>
                  </m:oMathPara>
                </a14:m>
                <a:endParaRPr sz="4400"/>
              </a:p>
            </p:txBody>
          </p:sp>
        </mc:Choice>
        <mc:Fallback xmlns="">
          <p:sp>
            <p:nvSpPr>
              <p:cNvPr id="1171" name="方程式"/>
              <p:cNvSpPr txBox="1">
                <a:spLocks noRot="1" noChangeAspect="1" noMove="1" noResize="1" noEditPoints="1" noAdjustHandles="1" noChangeArrowheads="1" noChangeShapeType="1" noTextEdit="1"/>
              </p:cNvSpPr>
              <p:nvPr/>
            </p:nvSpPr>
            <p:spPr>
              <a:xfrm>
                <a:off x="1185342" y="2126163"/>
                <a:ext cx="4875506" cy="1499893"/>
              </a:xfrm>
              <a:prstGeom prst="rect">
                <a:avLst/>
              </a:prstGeom>
              <a:blipFill>
                <a:blip r:embed="rId2"/>
                <a:stretch>
                  <a:fillRect l="-3896" t="-840" r="-15325"/>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2" name="方程式"/>
              <p:cNvSpPr txBox="1"/>
              <p:nvPr/>
            </p:nvSpPr>
            <p:spPr>
              <a:xfrm>
                <a:off x="15426373" y="2548068"/>
                <a:ext cx="2144777" cy="65608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𝑤</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𝑏</m:t>
                      </m:r>
                      <m:r>
                        <a:rPr sz="6000" i="1">
                          <a:solidFill>
                            <a:srgbClr val="000000"/>
                          </a:solidFill>
                          <a:latin typeface="Cambria Math" panose="02040503050406030204" pitchFamily="18" charset="0"/>
                        </a:rPr>
                        <m:t>)</m:t>
                      </m:r>
                    </m:oMath>
                  </m:oMathPara>
                </a14:m>
                <a:endParaRPr sz="6000"/>
              </a:p>
            </p:txBody>
          </p:sp>
        </mc:Choice>
        <mc:Fallback xmlns="">
          <p:sp>
            <p:nvSpPr>
              <p:cNvPr id="1172" name="方程式"/>
              <p:cNvSpPr txBox="1">
                <a:spLocks noRot="1" noChangeAspect="1" noMove="1" noResize="1" noEditPoints="1" noAdjustHandles="1" noChangeArrowheads="1" noChangeShapeType="1" noTextEdit="1"/>
              </p:cNvSpPr>
              <p:nvPr/>
            </p:nvSpPr>
            <p:spPr>
              <a:xfrm>
                <a:off x="15426373" y="2548068"/>
                <a:ext cx="2144777" cy="656083"/>
              </a:xfrm>
              <a:prstGeom prst="rect">
                <a:avLst/>
              </a:prstGeom>
              <a:blipFill>
                <a:blip r:embed="rId3"/>
                <a:stretch>
                  <a:fillRect l="-11765" r="-30000" b="-86792"/>
                </a:stretch>
              </a:blipFill>
              <a:ln w="12700">
                <a:miter lim="400000"/>
              </a:ln>
            </p:spPr>
            <p:txBody>
              <a:bodyPr/>
              <a:lstStyle/>
              <a:p>
                <a:r>
                  <a:rPr lang="ja-JP" altLang="en-US">
                    <a:noFill/>
                  </a:rPr>
                  <a:t> </a:t>
                </a:r>
              </a:p>
            </p:txBody>
          </p:sp>
        </mc:Fallback>
      </mc:AlternateContent>
      <p:sp>
        <p:nvSpPr>
          <p:cNvPr id="1173" name="は、重みとバイアスの関数     になる"/>
          <p:cNvSpPr txBox="1"/>
          <p:nvPr/>
        </p:nvSpPr>
        <p:spPr>
          <a:xfrm>
            <a:off x="7663458" y="2558609"/>
            <a:ext cx="11827765"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　　は、重みとバイアスの関数　　　　　になる</a:t>
            </a:r>
          </a:p>
        </p:txBody>
      </p:sp>
      <mc:AlternateContent xmlns:mc="http://schemas.openxmlformats.org/markup-compatibility/2006" xmlns:a14="http://schemas.microsoft.com/office/drawing/2010/main">
        <mc:Choice Requires="a14">
          <p:sp>
            <p:nvSpPr>
              <p:cNvPr id="1174" name="方程式"/>
              <p:cNvSpPr txBox="1"/>
              <p:nvPr/>
            </p:nvSpPr>
            <p:spPr>
              <a:xfrm>
                <a:off x="8111160" y="2626935"/>
                <a:ext cx="484633" cy="498349"/>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oMath>
                  </m:oMathPara>
                </a14:m>
                <a:endParaRPr sz="6000"/>
              </a:p>
            </p:txBody>
          </p:sp>
        </mc:Choice>
        <mc:Fallback xmlns="">
          <p:sp>
            <p:nvSpPr>
              <p:cNvPr id="1174" name="方程式"/>
              <p:cNvSpPr txBox="1">
                <a:spLocks noRot="1" noChangeAspect="1" noMove="1" noResize="1" noEditPoints="1" noAdjustHandles="1" noChangeArrowheads="1" noChangeShapeType="1" noTextEdit="1"/>
              </p:cNvSpPr>
              <p:nvPr/>
            </p:nvSpPr>
            <p:spPr>
              <a:xfrm>
                <a:off x="8111160" y="2626935"/>
                <a:ext cx="484633" cy="498349"/>
              </a:xfrm>
              <a:prstGeom prst="rect">
                <a:avLst/>
              </a:prstGeom>
              <a:blipFill>
                <a:blip r:embed="rId4"/>
                <a:stretch>
                  <a:fillRect l="-51282" r="-51282" b="-92683"/>
                </a:stretch>
              </a:blipFill>
              <a:ln w="12700">
                <a:miter lim="400000"/>
              </a:ln>
            </p:spPr>
            <p:txBody>
              <a:bodyPr/>
              <a:lstStyle/>
              <a:p>
                <a:r>
                  <a:rPr lang="ja-JP" altLang="en-US">
                    <a:noFill/>
                  </a:rPr>
                  <a:t> </a:t>
                </a:r>
              </a:p>
            </p:txBody>
          </p:sp>
        </mc:Fallback>
      </mc:AlternateContent>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77" name="学習"/>
          <p:cNvSpPr txBox="1"/>
          <p:nvPr/>
        </p:nvSpPr>
        <p:spPr>
          <a:xfrm>
            <a:off x="11629822" y="330853"/>
            <a:ext cx="1333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学習</a:t>
            </a:r>
          </a:p>
        </p:txBody>
      </p:sp>
      <mc:AlternateContent xmlns:mc="http://schemas.openxmlformats.org/markup-compatibility/2006" xmlns:a14="http://schemas.microsoft.com/office/drawing/2010/main">
        <mc:Choice Requires="a14">
          <p:sp>
            <p:nvSpPr>
              <p:cNvPr id="1178" name="方程式"/>
              <p:cNvSpPr txBox="1"/>
              <p:nvPr/>
            </p:nvSpPr>
            <p:spPr>
              <a:xfrm>
                <a:off x="1185342" y="2126163"/>
                <a:ext cx="4875506" cy="149989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400" i="1">
                          <a:solidFill>
                            <a:srgbClr val="000000"/>
                          </a:solidFill>
                          <a:latin typeface="Cambria Math" panose="02040503050406030204" pitchFamily="18" charset="0"/>
                        </a:rPr>
                        <m:t>𝐸</m:t>
                      </m:r>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1</m:t>
                          </m:r>
                        </m:num>
                        <m:den>
                          <m:r>
                            <a:rPr sz="4400" i="1">
                              <a:solidFill>
                                <a:srgbClr val="000000"/>
                              </a:solidFill>
                              <a:latin typeface="Cambria Math" panose="02040503050406030204" pitchFamily="18" charset="0"/>
                            </a:rPr>
                            <m:t>2</m:t>
                          </m:r>
                        </m:den>
                      </m:f>
                      <m:limUpp>
                        <m:limUppPr>
                          <m:ctrlPr>
                            <a:rPr sz="4400" i="1">
                              <a:solidFill>
                                <a:srgbClr val="000000"/>
                              </a:solidFill>
                              <a:latin typeface="Cambria Math" panose="02040503050406030204" pitchFamily="18" charset="0"/>
                            </a:rPr>
                          </m:ctrlPr>
                        </m:limUppPr>
                        <m:e>
                          <m:limLow>
                            <m:limLowPr>
                              <m:ctrlPr>
                                <a:rPr sz="4400" i="1">
                                  <a:solidFill>
                                    <a:srgbClr val="000000"/>
                                  </a:solidFill>
                                  <a:latin typeface="Cambria Math" panose="02040503050406030204" pitchFamily="18" charset="0"/>
                                </a:rPr>
                              </m:ctrlPr>
                            </m:limLowPr>
                            <m:e>
                              <m:r>
                                <a:rPr sz="4400" i="1">
                                  <a:solidFill>
                                    <a:srgbClr val="000000"/>
                                  </a:solidFill>
                                  <a:latin typeface="Cambria Math" panose="02040503050406030204" pitchFamily="18" charset="0"/>
                                </a:rPr>
                                <m:t>∑</m:t>
                              </m:r>
                            </m:e>
                            <m:lim>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=1</m:t>
                              </m:r>
                            </m:lim>
                          </m:limLow>
                        </m:e>
                        <m:lim>
                          <m:r>
                            <a:rPr sz="4400" i="1">
                              <a:solidFill>
                                <a:srgbClr val="000000"/>
                              </a:solidFill>
                              <a:latin typeface="Cambria Math" panose="02040503050406030204" pitchFamily="18" charset="0"/>
                            </a:rPr>
                            <m:t>𝑛</m:t>
                          </m:r>
                        </m:lim>
                      </m:limUp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𝑦</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𝑡</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m:t>
                          </m:r>
                        </m:e>
                        <m:sup>
                          <m:r>
                            <a:rPr sz="4400" i="1">
                              <a:solidFill>
                                <a:srgbClr val="000000"/>
                              </a:solidFill>
                              <a:latin typeface="Cambria Math" panose="02040503050406030204" pitchFamily="18" charset="0"/>
                            </a:rPr>
                            <m:t>2</m:t>
                          </m:r>
                        </m:sup>
                      </m:sSup>
                    </m:oMath>
                  </m:oMathPara>
                </a14:m>
                <a:endParaRPr sz="4400"/>
              </a:p>
            </p:txBody>
          </p:sp>
        </mc:Choice>
        <mc:Fallback xmlns="">
          <p:sp>
            <p:nvSpPr>
              <p:cNvPr id="1178" name="方程式"/>
              <p:cNvSpPr txBox="1">
                <a:spLocks noRot="1" noChangeAspect="1" noMove="1" noResize="1" noEditPoints="1" noAdjustHandles="1" noChangeArrowheads="1" noChangeShapeType="1" noTextEdit="1"/>
              </p:cNvSpPr>
              <p:nvPr/>
            </p:nvSpPr>
            <p:spPr>
              <a:xfrm>
                <a:off x="1185342" y="2126163"/>
                <a:ext cx="4875506" cy="1499893"/>
              </a:xfrm>
              <a:prstGeom prst="rect">
                <a:avLst/>
              </a:prstGeom>
              <a:blipFill>
                <a:blip r:embed="rId2"/>
                <a:stretch>
                  <a:fillRect l="-3896" t="-840" r="-15325"/>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9" name="方程式"/>
              <p:cNvSpPr txBox="1"/>
              <p:nvPr/>
            </p:nvSpPr>
            <p:spPr>
              <a:xfrm>
                <a:off x="15426373" y="2548068"/>
                <a:ext cx="2144777" cy="65608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𝑤</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𝑏</m:t>
                      </m:r>
                      <m:r>
                        <a:rPr sz="6000" i="1">
                          <a:solidFill>
                            <a:srgbClr val="000000"/>
                          </a:solidFill>
                          <a:latin typeface="Cambria Math" panose="02040503050406030204" pitchFamily="18" charset="0"/>
                        </a:rPr>
                        <m:t>)</m:t>
                      </m:r>
                    </m:oMath>
                  </m:oMathPara>
                </a14:m>
                <a:endParaRPr sz="6000"/>
              </a:p>
            </p:txBody>
          </p:sp>
        </mc:Choice>
        <mc:Fallback xmlns="">
          <p:sp>
            <p:nvSpPr>
              <p:cNvPr id="1179" name="方程式"/>
              <p:cNvSpPr txBox="1">
                <a:spLocks noRot="1" noChangeAspect="1" noMove="1" noResize="1" noEditPoints="1" noAdjustHandles="1" noChangeArrowheads="1" noChangeShapeType="1" noTextEdit="1"/>
              </p:cNvSpPr>
              <p:nvPr/>
            </p:nvSpPr>
            <p:spPr>
              <a:xfrm>
                <a:off x="15426373" y="2548068"/>
                <a:ext cx="2144777" cy="656083"/>
              </a:xfrm>
              <a:prstGeom prst="rect">
                <a:avLst/>
              </a:prstGeom>
              <a:blipFill>
                <a:blip r:embed="rId3"/>
                <a:stretch>
                  <a:fillRect l="-11765" r="-30000" b="-86792"/>
                </a:stretch>
              </a:blipFill>
              <a:ln w="12700">
                <a:miter lim="400000"/>
              </a:ln>
            </p:spPr>
            <p:txBody>
              <a:bodyPr/>
              <a:lstStyle/>
              <a:p>
                <a:r>
                  <a:rPr lang="ja-JP" altLang="en-US">
                    <a:noFill/>
                  </a:rPr>
                  <a:t> </a:t>
                </a:r>
              </a:p>
            </p:txBody>
          </p:sp>
        </mc:Fallback>
      </mc:AlternateContent>
      <p:sp>
        <p:nvSpPr>
          <p:cNvPr id="1180" name="は、重みとバイアスの関数     になる"/>
          <p:cNvSpPr txBox="1"/>
          <p:nvPr/>
        </p:nvSpPr>
        <p:spPr>
          <a:xfrm>
            <a:off x="7663458" y="2558609"/>
            <a:ext cx="11827765"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　　は、重みとバイアスの関数　　　　　になる</a:t>
            </a:r>
          </a:p>
        </p:txBody>
      </p:sp>
      <mc:AlternateContent xmlns:mc="http://schemas.openxmlformats.org/markup-compatibility/2006" xmlns:a14="http://schemas.microsoft.com/office/drawing/2010/main">
        <mc:Choice Requires="a14">
          <p:sp>
            <p:nvSpPr>
              <p:cNvPr id="1181" name="方程式"/>
              <p:cNvSpPr txBox="1"/>
              <p:nvPr/>
            </p:nvSpPr>
            <p:spPr>
              <a:xfrm>
                <a:off x="8111160" y="2626935"/>
                <a:ext cx="484633" cy="498349"/>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oMath>
                  </m:oMathPara>
                </a14:m>
                <a:endParaRPr sz="6000"/>
              </a:p>
            </p:txBody>
          </p:sp>
        </mc:Choice>
        <mc:Fallback xmlns="">
          <p:sp>
            <p:nvSpPr>
              <p:cNvPr id="1181" name="方程式"/>
              <p:cNvSpPr txBox="1">
                <a:spLocks noRot="1" noChangeAspect="1" noMove="1" noResize="1" noEditPoints="1" noAdjustHandles="1" noChangeArrowheads="1" noChangeShapeType="1" noTextEdit="1"/>
              </p:cNvSpPr>
              <p:nvPr/>
            </p:nvSpPr>
            <p:spPr>
              <a:xfrm>
                <a:off x="8111160" y="2626935"/>
                <a:ext cx="484633" cy="498349"/>
              </a:xfrm>
              <a:prstGeom prst="rect">
                <a:avLst/>
              </a:prstGeom>
              <a:blipFill>
                <a:blip r:embed="rId4"/>
                <a:stretch>
                  <a:fillRect l="-51282" r="-51282" b="-92683"/>
                </a:stretch>
              </a:blipFill>
              <a:ln w="12700">
                <a:miter lim="400000"/>
              </a:ln>
            </p:spPr>
            <p:txBody>
              <a:bodyPr/>
              <a:lstStyle/>
              <a:p>
                <a:r>
                  <a:rPr lang="ja-JP" altLang="en-US">
                    <a:noFill/>
                  </a:rPr>
                  <a:t> </a:t>
                </a:r>
              </a:p>
            </p:txBody>
          </p:sp>
        </mc:Fallback>
      </mc:AlternateContent>
      <p:sp>
        <p:nvSpPr>
          <p:cNvPr id="1182" name="重みとバイアスの値を更新して     が小さくなればよい"/>
          <p:cNvSpPr txBox="1"/>
          <p:nvPr/>
        </p:nvSpPr>
        <p:spPr>
          <a:xfrm>
            <a:off x="5434054" y="4095116"/>
            <a:ext cx="1499616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重みとバイアスの値を更新して　　　　　が小さくなればよい</a:t>
            </a:r>
          </a:p>
        </p:txBody>
      </p:sp>
      <mc:AlternateContent xmlns:mc="http://schemas.openxmlformats.org/markup-compatibility/2006" xmlns:a14="http://schemas.microsoft.com/office/drawing/2010/main">
        <mc:Choice Requires="a14">
          <p:sp>
            <p:nvSpPr>
              <p:cNvPr id="1183" name="方程式"/>
              <p:cNvSpPr txBox="1"/>
              <p:nvPr/>
            </p:nvSpPr>
            <p:spPr>
              <a:xfrm>
                <a:off x="13105590" y="4109975"/>
                <a:ext cx="2144777" cy="65608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𝑤</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𝑏</m:t>
                      </m:r>
                      <m:r>
                        <a:rPr sz="6000" i="1">
                          <a:solidFill>
                            <a:srgbClr val="000000"/>
                          </a:solidFill>
                          <a:latin typeface="Cambria Math" panose="02040503050406030204" pitchFamily="18" charset="0"/>
                        </a:rPr>
                        <m:t>)</m:t>
                      </m:r>
                    </m:oMath>
                  </m:oMathPara>
                </a14:m>
                <a:endParaRPr sz="6000"/>
              </a:p>
            </p:txBody>
          </p:sp>
        </mc:Choice>
        <mc:Fallback xmlns="">
          <p:sp>
            <p:nvSpPr>
              <p:cNvPr id="1183" name="方程式"/>
              <p:cNvSpPr txBox="1">
                <a:spLocks noRot="1" noChangeAspect="1" noMove="1" noResize="1" noEditPoints="1" noAdjustHandles="1" noChangeArrowheads="1" noChangeShapeType="1" noTextEdit="1"/>
              </p:cNvSpPr>
              <p:nvPr/>
            </p:nvSpPr>
            <p:spPr>
              <a:xfrm>
                <a:off x="13105590" y="4109975"/>
                <a:ext cx="2144777" cy="656083"/>
              </a:xfrm>
              <a:prstGeom prst="rect">
                <a:avLst/>
              </a:prstGeom>
              <a:blipFill>
                <a:blip r:embed="rId5"/>
                <a:stretch>
                  <a:fillRect l="-12426" r="-30178" b="-86792"/>
                </a:stretch>
              </a:blipFill>
              <a:ln w="12700">
                <a:miter lim="400000"/>
              </a:ln>
            </p:spPr>
            <p:txBody>
              <a:bodyPr/>
              <a:lstStyle/>
              <a:p>
                <a:r>
                  <a:rPr lang="ja-JP" altLang="en-US">
                    <a:noFill/>
                  </a:rPr>
                  <a:t> </a:t>
                </a:r>
              </a:p>
            </p:txBody>
          </p:sp>
        </mc:Fallback>
      </mc:AlternateContent>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86" name="学習"/>
          <p:cNvSpPr txBox="1"/>
          <p:nvPr/>
        </p:nvSpPr>
        <p:spPr>
          <a:xfrm>
            <a:off x="11629822" y="330853"/>
            <a:ext cx="1333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学習</a:t>
            </a:r>
          </a:p>
        </p:txBody>
      </p:sp>
      <mc:AlternateContent xmlns:mc="http://schemas.openxmlformats.org/markup-compatibility/2006" xmlns:a14="http://schemas.microsoft.com/office/drawing/2010/main">
        <mc:Choice Requires="a14">
          <p:sp>
            <p:nvSpPr>
              <p:cNvPr id="1187" name="方程式"/>
              <p:cNvSpPr txBox="1"/>
              <p:nvPr/>
            </p:nvSpPr>
            <p:spPr>
              <a:xfrm>
                <a:off x="1185342" y="2126163"/>
                <a:ext cx="4875506" cy="149989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400" i="1">
                          <a:solidFill>
                            <a:srgbClr val="000000"/>
                          </a:solidFill>
                          <a:latin typeface="Cambria Math" panose="02040503050406030204" pitchFamily="18" charset="0"/>
                        </a:rPr>
                        <m:t>𝐸</m:t>
                      </m:r>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1</m:t>
                          </m:r>
                        </m:num>
                        <m:den>
                          <m:r>
                            <a:rPr sz="4400" i="1">
                              <a:solidFill>
                                <a:srgbClr val="000000"/>
                              </a:solidFill>
                              <a:latin typeface="Cambria Math" panose="02040503050406030204" pitchFamily="18" charset="0"/>
                            </a:rPr>
                            <m:t>2</m:t>
                          </m:r>
                        </m:den>
                      </m:f>
                      <m:limUpp>
                        <m:limUppPr>
                          <m:ctrlPr>
                            <a:rPr sz="4400" i="1">
                              <a:solidFill>
                                <a:srgbClr val="000000"/>
                              </a:solidFill>
                              <a:latin typeface="Cambria Math" panose="02040503050406030204" pitchFamily="18" charset="0"/>
                            </a:rPr>
                          </m:ctrlPr>
                        </m:limUppPr>
                        <m:e>
                          <m:limLow>
                            <m:limLowPr>
                              <m:ctrlPr>
                                <a:rPr sz="4400" i="1">
                                  <a:solidFill>
                                    <a:srgbClr val="000000"/>
                                  </a:solidFill>
                                  <a:latin typeface="Cambria Math" panose="02040503050406030204" pitchFamily="18" charset="0"/>
                                </a:rPr>
                              </m:ctrlPr>
                            </m:limLowPr>
                            <m:e>
                              <m:r>
                                <a:rPr sz="4400" i="1">
                                  <a:solidFill>
                                    <a:srgbClr val="000000"/>
                                  </a:solidFill>
                                  <a:latin typeface="Cambria Math" panose="02040503050406030204" pitchFamily="18" charset="0"/>
                                </a:rPr>
                                <m:t>∑</m:t>
                              </m:r>
                            </m:e>
                            <m:lim>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=1</m:t>
                              </m:r>
                            </m:lim>
                          </m:limLow>
                        </m:e>
                        <m:lim>
                          <m:r>
                            <a:rPr sz="4400" i="1">
                              <a:solidFill>
                                <a:srgbClr val="000000"/>
                              </a:solidFill>
                              <a:latin typeface="Cambria Math" panose="02040503050406030204" pitchFamily="18" charset="0"/>
                            </a:rPr>
                            <m:t>𝑛</m:t>
                          </m:r>
                        </m:lim>
                      </m:limUp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𝑦</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𝑡</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m:t>
                          </m:r>
                        </m:e>
                        <m:sup>
                          <m:r>
                            <a:rPr sz="4400" i="1">
                              <a:solidFill>
                                <a:srgbClr val="000000"/>
                              </a:solidFill>
                              <a:latin typeface="Cambria Math" panose="02040503050406030204" pitchFamily="18" charset="0"/>
                            </a:rPr>
                            <m:t>2</m:t>
                          </m:r>
                        </m:sup>
                      </m:sSup>
                    </m:oMath>
                  </m:oMathPara>
                </a14:m>
                <a:endParaRPr sz="4400"/>
              </a:p>
            </p:txBody>
          </p:sp>
        </mc:Choice>
        <mc:Fallback xmlns="">
          <p:sp>
            <p:nvSpPr>
              <p:cNvPr id="1187" name="方程式"/>
              <p:cNvSpPr txBox="1">
                <a:spLocks noRot="1" noChangeAspect="1" noMove="1" noResize="1" noEditPoints="1" noAdjustHandles="1" noChangeArrowheads="1" noChangeShapeType="1" noTextEdit="1"/>
              </p:cNvSpPr>
              <p:nvPr/>
            </p:nvSpPr>
            <p:spPr>
              <a:xfrm>
                <a:off x="1185342" y="2126163"/>
                <a:ext cx="4875506" cy="1499893"/>
              </a:xfrm>
              <a:prstGeom prst="rect">
                <a:avLst/>
              </a:prstGeom>
              <a:blipFill>
                <a:blip r:embed="rId2"/>
                <a:stretch>
                  <a:fillRect l="-3896" t="-840" r="-15325"/>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88" name="方程式"/>
              <p:cNvSpPr txBox="1"/>
              <p:nvPr/>
            </p:nvSpPr>
            <p:spPr>
              <a:xfrm>
                <a:off x="15426373" y="2548068"/>
                <a:ext cx="2144777" cy="65608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𝑤</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𝑏</m:t>
                      </m:r>
                      <m:r>
                        <a:rPr sz="6000" i="1">
                          <a:solidFill>
                            <a:srgbClr val="000000"/>
                          </a:solidFill>
                          <a:latin typeface="Cambria Math" panose="02040503050406030204" pitchFamily="18" charset="0"/>
                        </a:rPr>
                        <m:t>)</m:t>
                      </m:r>
                    </m:oMath>
                  </m:oMathPara>
                </a14:m>
                <a:endParaRPr sz="6000"/>
              </a:p>
            </p:txBody>
          </p:sp>
        </mc:Choice>
        <mc:Fallback xmlns="">
          <p:sp>
            <p:nvSpPr>
              <p:cNvPr id="1188" name="方程式"/>
              <p:cNvSpPr txBox="1">
                <a:spLocks noRot="1" noChangeAspect="1" noMove="1" noResize="1" noEditPoints="1" noAdjustHandles="1" noChangeArrowheads="1" noChangeShapeType="1" noTextEdit="1"/>
              </p:cNvSpPr>
              <p:nvPr/>
            </p:nvSpPr>
            <p:spPr>
              <a:xfrm>
                <a:off x="15426373" y="2548068"/>
                <a:ext cx="2144777" cy="656083"/>
              </a:xfrm>
              <a:prstGeom prst="rect">
                <a:avLst/>
              </a:prstGeom>
              <a:blipFill>
                <a:blip r:embed="rId3"/>
                <a:stretch>
                  <a:fillRect l="-11765" r="-30000" b="-86792"/>
                </a:stretch>
              </a:blipFill>
              <a:ln w="12700">
                <a:miter lim="400000"/>
              </a:ln>
            </p:spPr>
            <p:txBody>
              <a:bodyPr/>
              <a:lstStyle/>
              <a:p>
                <a:r>
                  <a:rPr lang="ja-JP" altLang="en-US">
                    <a:noFill/>
                  </a:rPr>
                  <a:t> </a:t>
                </a:r>
              </a:p>
            </p:txBody>
          </p:sp>
        </mc:Fallback>
      </mc:AlternateContent>
      <p:sp>
        <p:nvSpPr>
          <p:cNvPr id="1189" name="は、重みとバイアスの関数     になる"/>
          <p:cNvSpPr txBox="1"/>
          <p:nvPr/>
        </p:nvSpPr>
        <p:spPr>
          <a:xfrm>
            <a:off x="7663458" y="2558609"/>
            <a:ext cx="11827765"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　　は、重みとバイアスの関数　　　　　になる</a:t>
            </a:r>
          </a:p>
        </p:txBody>
      </p:sp>
      <mc:AlternateContent xmlns:mc="http://schemas.openxmlformats.org/markup-compatibility/2006" xmlns:a14="http://schemas.microsoft.com/office/drawing/2010/main">
        <mc:Choice Requires="a14">
          <p:sp>
            <p:nvSpPr>
              <p:cNvPr id="1190" name="方程式"/>
              <p:cNvSpPr txBox="1"/>
              <p:nvPr/>
            </p:nvSpPr>
            <p:spPr>
              <a:xfrm>
                <a:off x="8111160" y="2626935"/>
                <a:ext cx="484633" cy="498349"/>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oMath>
                  </m:oMathPara>
                </a14:m>
                <a:endParaRPr sz="6000"/>
              </a:p>
            </p:txBody>
          </p:sp>
        </mc:Choice>
        <mc:Fallback xmlns="">
          <p:sp>
            <p:nvSpPr>
              <p:cNvPr id="1190" name="方程式"/>
              <p:cNvSpPr txBox="1">
                <a:spLocks noRot="1" noChangeAspect="1" noMove="1" noResize="1" noEditPoints="1" noAdjustHandles="1" noChangeArrowheads="1" noChangeShapeType="1" noTextEdit="1"/>
              </p:cNvSpPr>
              <p:nvPr/>
            </p:nvSpPr>
            <p:spPr>
              <a:xfrm>
                <a:off x="8111160" y="2626935"/>
                <a:ext cx="484633" cy="498349"/>
              </a:xfrm>
              <a:prstGeom prst="rect">
                <a:avLst/>
              </a:prstGeom>
              <a:blipFill>
                <a:blip r:embed="rId4"/>
                <a:stretch>
                  <a:fillRect l="-51282" r="-51282" b="-92683"/>
                </a:stretch>
              </a:blipFill>
              <a:ln w="12700">
                <a:miter lim="400000"/>
              </a:ln>
            </p:spPr>
            <p:txBody>
              <a:bodyPr/>
              <a:lstStyle/>
              <a:p>
                <a:r>
                  <a:rPr lang="ja-JP" altLang="en-US">
                    <a:noFill/>
                  </a:rPr>
                  <a:t> </a:t>
                </a:r>
              </a:p>
            </p:txBody>
          </p:sp>
        </mc:Fallback>
      </mc:AlternateContent>
      <p:sp>
        <p:nvSpPr>
          <p:cNvPr id="1191" name="重みとバイアスの値を更新して     が小さくなればよい"/>
          <p:cNvSpPr txBox="1"/>
          <p:nvPr/>
        </p:nvSpPr>
        <p:spPr>
          <a:xfrm>
            <a:off x="5434054" y="4095116"/>
            <a:ext cx="1499616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重みとバイアスの値を更新して　　　　　が小さくなればよい</a:t>
            </a:r>
          </a:p>
        </p:txBody>
      </p:sp>
      <mc:AlternateContent xmlns:mc="http://schemas.openxmlformats.org/markup-compatibility/2006" xmlns:a14="http://schemas.microsoft.com/office/drawing/2010/main">
        <mc:Choice Requires="a14">
          <p:sp>
            <p:nvSpPr>
              <p:cNvPr id="1192" name="方程式"/>
              <p:cNvSpPr txBox="1"/>
              <p:nvPr/>
            </p:nvSpPr>
            <p:spPr>
              <a:xfrm>
                <a:off x="13105590" y="4109975"/>
                <a:ext cx="2144777" cy="65608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𝑤</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𝑏</m:t>
                      </m:r>
                      <m:r>
                        <a:rPr sz="6000" i="1">
                          <a:solidFill>
                            <a:srgbClr val="000000"/>
                          </a:solidFill>
                          <a:latin typeface="Cambria Math" panose="02040503050406030204" pitchFamily="18" charset="0"/>
                        </a:rPr>
                        <m:t>)</m:t>
                      </m:r>
                    </m:oMath>
                  </m:oMathPara>
                </a14:m>
                <a:endParaRPr sz="6000"/>
              </a:p>
            </p:txBody>
          </p:sp>
        </mc:Choice>
        <mc:Fallback xmlns="">
          <p:sp>
            <p:nvSpPr>
              <p:cNvPr id="1192" name="方程式"/>
              <p:cNvSpPr txBox="1">
                <a:spLocks noRot="1" noChangeAspect="1" noMove="1" noResize="1" noEditPoints="1" noAdjustHandles="1" noChangeArrowheads="1" noChangeShapeType="1" noTextEdit="1"/>
              </p:cNvSpPr>
              <p:nvPr/>
            </p:nvSpPr>
            <p:spPr>
              <a:xfrm>
                <a:off x="13105590" y="4109975"/>
                <a:ext cx="2144777" cy="656083"/>
              </a:xfrm>
              <a:prstGeom prst="rect">
                <a:avLst/>
              </a:prstGeom>
              <a:blipFill>
                <a:blip r:embed="rId5"/>
                <a:stretch>
                  <a:fillRect l="-12426" r="-30178" b="-86792"/>
                </a:stretch>
              </a:blipFill>
              <a:ln w="12700">
                <a:miter lim="400000"/>
              </a:ln>
            </p:spPr>
            <p:txBody>
              <a:bodyPr/>
              <a:lstStyle/>
              <a:p>
                <a:r>
                  <a:rPr lang="ja-JP" altLang="en-US">
                    <a:noFill/>
                  </a:rPr>
                  <a:t> </a:t>
                </a:r>
              </a:p>
            </p:txBody>
          </p:sp>
        </mc:Fallback>
      </mc:AlternateContent>
      <p:sp>
        <p:nvSpPr>
          <p:cNvPr id="1193" name="勾配降下法という手法を用います…"/>
          <p:cNvSpPr txBox="1"/>
          <p:nvPr/>
        </p:nvSpPr>
        <p:spPr>
          <a:xfrm>
            <a:off x="5836996" y="6026150"/>
            <a:ext cx="12710008"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400">
                <a:latin typeface="+mn-lt"/>
                <a:ea typeface="+mn-ea"/>
                <a:cs typeface="+mn-cs"/>
                <a:sym typeface="ヒラギノ角ゴ ProN W3"/>
              </a:defRPr>
            </a:pPr>
            <a:r>
              <a:t>勾配降下法という手法を用います</a:t>
            </a:r>
          </a:p>
          <a:p>
            <a:pPr>
              <a:defRPr sz="4200">
                <a:latin typeface="+mn-lt"/>
                <a:ea typeface="+mn-ea"/>
                <a:cs typeface="+mn-cs"/>
                <a:sym typeface="ヒラギノ角ゴ ProN W3"/>
              </a:defRPr>
            </a:pPr>
            <a:r>
              <a:t>(これまで出てきたAdamはこれを改良したものです)</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96" name="学習"/>
          <p:cNvSpPr txBox="1"/>
          <p:nvPr/>
        </p:nvSpPr>
        <p:spPr>
          <a:xfrm>
            <a:off x="11629822" y="330853"/>
            <a:ext cx="1333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学習</a:t>
            </a:r>
          </a:p>
        </p:txBody>
      </p:sp>
      <mc:AlternateContent xmlns:mc="http://schemas.openxmlformats.org/markup-compatibility/2006" xmlns:a14="http://schemas.microsoft.com/office/drawing/2010/main">
        <mc:Choice Requires="a14">
          <p:sp>
            <p:nvSpPr>
              <p:cNvPr id="1197" name="方程式"/>
              <p:cNvSpPr txBox="1"/>
              <p:nvPr/>
            </p:nvSpPr>
            <p:spPr>
              <a:xfrm>
                <a:off x="1185342" y="2126163"/>
                <a:ext cx="4875506" cy="149989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400" i="1">
                          <a:solidFill>
                            <a:srgbClr val="000000"/>
                          </a:solidFill>
                          <a:latin typeface="Cambria Math" panose="02040503050406030204" pitchFamily="18" charset="0"/>
                        </a:rPr>
                        <m:t>𝐸</m:t>
                      </m:r>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1</m:t>
                          </m:r>
                        </m:num>
                        <m:den>
                          <m:r>
                            <a:rPr sz="4400" i="1">
                              <a:solidFill>
                                <a:srgbClr val="000000"/>
                              </a:solidFill>
                              <a:latin typeface="Cambria Math" panose="02040503050406030204" pitchFamily="18" charset="0"/>
                            </a:rPr>
                            <m:t>2</m:t>
                          </m:r>
                        </m:den>
                      </m:f>
                      <m:limUpp>
                        <m:limUppPr>
                          <m:ctrlPr>
                            <a:rPr sz="4400" i="1">
                              <a:solidFill>
                                <a:srgbClr val="000000"/>
                              </a:solidFill>
                              <a:latin typeface="Cambria Math" panose="02040503050406030204" pitchFamily="18" charset="0"/>
                            </a:rPr>
                          </m:ctrlPr>
                        </m:limUppPr>
                        <m:e>
                          <m:limLow>
                            <m:limLowPr>
                              <m:ctrlPr>
                                <a:rPr sz="4400" i="1">
                                  <a:solidFill>
                                    <a:srgbClr val="000000"/>
                                  </a:solidFill>
                                  <a:latin typeface="Cambria Math" panose="02040503050406030204" pitchFamily="18" charset="0"/>
                                </a:rPr>
                              </m:ctrlPr>
                            </m:limLowPr>
                            <m:e>
                              <m:r>
                                <a:rPr sz="4400" i="1">
                                  <a:solidFill>
                                    <a:srgbClr val="000000"/>
                                  </a:solidFill>
                                  <a:latin typeface="Cambria Math" panose="02040503050406030204" pitchFamily="18" charset="0"/>
                                </a:rPr>
                                <m:t>∑</m:t>
                              </m:r>
                            </m:e>
                            <m:lim>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=1</m:t>
                              </m:r>
                            </m:lim>
                          </m:limLow>
                        </m:e>
                        <m:lim>
                          <m:r>
                            <a:rPr sz="4400" i="1">
                              <a:solidFill>
                                <a:srgbClr val="000000"/>
                              </a:solidFill>
                              <a:latin typeface="Cambria Math" panose="02040503050406030204" pitchFamily="18" charset="0"/>
                            </a:rPr>
                            <m:t>𝑛</m:t>
                          </m:r>
                        </m:lim>
                      </m:limUp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𝑦</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r>
                        <a:rPr sz="4400" i="1">
                          <a:solidFill>
                            <a:srgbClr val="000000"/>
                          </a:solidFill>
                          <a:latin typeface="Cambria Math" panose="02040503050406030204" pitchFamily="18" charset="0"/>
                        </a:rPr>
                        <m:t>−</m:t>
                      </m:r>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𝑡</m:t>
                          </m:r>
                        </m:e>
                        <m:sup>
                          <m:r>
                            <a:rPr sz="4400" i="1">
                              <a:solidFill>
                                <a:srgbClr val="000000"/>
                              </a:solidFill>
                              <a:latin typeface="Cambria Math" panose="02040503050406030204" pitchFamily="18" charset="0"/>
                            </a:rPr>
                            <m:t>(</m:t>
                          </m:r>
                          <m:r>
                            <a:rPr sz="4400" i="1">
                              <a:solidFill>
                                <a:srgbClr val="000000"/>
                              </a:solidFill>
                              <a:latin typeface="Cambria Math" panose="02040503050406030204" pitchFamily="18" charset="0"/>
                            </a:rPr>
                            <m:t>𝑘</m:t>
                          </m:r>
                          <m:r>
                            <a:rPr sz="4400" i="1">
                              <a:solidFill>
                                <a:srgbClr val="000000"/>
                              </a:solidFill>
                              <a:latin typeface="Cambria Math" panose="02040503050406030204" pitchFamily="18" charset="0"/>
                            </a:rPr>
                            <m:t>)</m:t>
                          </m:r>
                        </m:sup>
                      </m:sSup>
                      <m:sSup>
                        <m:sSupPr>
                          <m:ctrlPr>
                            <a:rPr sz="4400" i="1">
                              <a:solidFill>
                                <a:srgbClr val="000000"/>
                              </a:solidFill>
                              <a:latin typeface="Cambria Math" panose="02040503050406030204" pitchFamily="18" charset="0"/>
                            </a:rPr>
                          </m:ctrlPr>
                        </m:sSupPr>
                        <m:e>
                          <m:r>
                            <a:rPr sz="4400" i="1">
                              <a:solidFill>
                                <a:srgbClr val="000000"/>
                              </a:solidFill>
                              <a:latin typeface="Cambria Math" panose="02040503050406030204" pitchFamily="18" charset="0"/>
                            </a:rPr>
                            <m:t>)</m:t>
                          </m:r>
                        </m:e>
                        <m:sup>
                          <m:r>
                            <a:rPr sz="4400" i="1">
                              <a:solidFill>
                                <a:srgbClr val="000000"/>
                              </a:solidFill>
                              <a:latin typeface="Cambria Math" panose="02040503050406030204" pitchFamily="18" charset="0"/>
                            </a:rPr>
                            <m:t>2</m:t>
                          </m:r>
                        </m:sup>
                      </m:sSup>
                    </m:oMath>
                  </m:oMathPara>
                </a14:m>
                <a:endParaRPr sz="4400"/>
              </a:p>
            </p:txBody>
          </p:sp>
        </mc:Choice>
        <mc:Fallback xmlns="">
          <p:sp>
            <p:nvSpPr>
              <p:cNvPr id="1197" name="方程式"/>
              <p:cNvSpPr txBox="1">
                <a:spLocks noRot="1" noChangeAspect="1" noMove="1" noResize="1" noEditPoints="1" noAdjustHandles="1" noChangeArrowheads="1" noChangeShapeType="1" noTextEdit="1"/>
              </p:cNvSpPr>
              <p:nvPr/>
            </p:nvSpPr>
            <p:spPr>
              <a:xfrm>
                <a:off x="1185342" y="2126163"/>
                <a:ext cx="4875506" cy="1499893"/>
              </a:xfrm>
              <a:prstGeom prst="rect">
                <a:avLst/>
              </a:prstGeom>
              <a:blipFill>
                <a:blip r:embed="rId2"/>
                <a:stretch>
                  <a:fillRect l="-3896" t="-840" r="-15325"/>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8" name="方程式"/>
              <p:cNvSpPr txBox="1"/>
              <p:nvPr/>
            </p:nvSpPr>
            <p:spPr>
              <a:xfrm>
                <a:off x="15426373" y="2548068"/>
                <a:ext cx="2144777" cy="65608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𝑤</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𝑏</m:t>
                      </m:r>
                      <m:r>
                        <a:rPr sz="6000" i="1">
                          <a:solidFill>
                            <a:srgbClr val="000000"/>
                          </a:solidFill>
                          <a:latin typeface="Cambria Math" panose="02040503050406030204" pitchFamily="18" charset="0"/>
                        </a:rPr>
                        <m:t>)</m:t>
                      </m:r>
                    </m:oMath>
                  </m:oMathPara>
                </a14:m>
                <a:endParaRPr sz="6000"/>
              </a:p>
            </p:txBody>
          </p:sp>
        </mc:Choice>
        <mc:Fallback xmlns="">
          <p:sp>
            <p:nvSpPr>
              <p:cNvPr id="1198" name="方程式"/>
              <p:cNvSpPr txBox="1">
                <a:spLocks noRot="1" noChangeAspect="1" noMove="1" noResize="1" noEditPoints="1" noAdjustHandles="1" noChangeArrowheads="1" noChangeShapeType="1" noTextEdit="1"/>
              </p:cNvSpPr>
              <p:nvPr/>
            </p:nvSpPr>
            <p:spPr>
              <a:xfrm>
                <a:off x="15426373" y="2548068"/>
                <a:ext cx="2144777" cy="656083"/>
              </a:xfrm>
              <a:prstGeom prst="rect">
                <a:avLst/>
              </a:prstGeom>
              <a:blipFill>
                <a:blip r:embed="rId3"/>
                <a:stretch>
                  <a:fillRect l="-11765" r="-30000" b="-86792"/>
                </a:stretch>
              </a:blipFill>
              <a:ln w="12700">
                <a:miter lim="400000"/>
              </a:ln>
            </p:spPr>
            <p:txBody>
              <a:bodyPr/>
              <a:lstStyle/>
              <a:p>
                <a:r>
                  <a:rPr lang="ja-JP" altLang="en-US">
                    <a:noFill/>
                  </a:rPr>
                  <a:t> </a:t>
                </a:r>
              </a:p>
            </p:txBody>
          </p:sp>
        </mc:Fallback>
      </mc:AlternateContent>
      <p:sp>
        <p:nvSpPr>
          <p:cNvPr id="1199" name="は、重みとバイアスの関数     になる"/>
          <p:cNvSpPr txBox="1"/>
          <p:nvPr/>
        </p:nvSpPr>
        <p:spPr>
          <a:xfrm>
            <a:off x="7663458" y="2558609"/>
            <a:ext cx="11827765"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　　は、重みとバイアスの関数　　　　　になる</a:t>
            </a:r>
          </a:p>
        </p:txBody>
      </p:sp>
      <mc:AlternateContent xmlns:mc="http://schemas.openxmlformats.org/markup-compatibility/2006" xmlns:a14="http://schemas.microsoft.com/office/drawing/2010/main">
        <mc:Choice Requires="a14">
          <p:sp>
            <p:nvSpPr>
              <p:cNvPr id="1200" name="方程式"/>
              <p:cNvSpPr txBox="1"/>
              <p:nvPr/>
            </p:nvSpPr>
            <p:spPr>
              <a:xfrm>
                <a:off x="8111160" y="2626935"/>
                <a:ext cx="484633" cy="498349"/>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oMath>
                  </m:oMathPara>
                </a14:m>
                <a:endParaRPr sz="6000"/>
              </a:p>
            </p:txBody>
          </p:sp>
        </mc:Choice>
        <mc:Fallback xmlns="">
          <p:sp>
            <p:nvSpPr>
              <p:cNvPr id="1200" name="方程式"/>
              <p:cNvSpPr txBox="1">
                <a:spLocks noRot="1" noChangeAspect="1" noMove="1" noResize="1" noEditPoints="1" noAdjustHandles="1" noChangeArrowheads="1" noChangeShapeType="1" noTextEdit="1"/>
              </p:cNvSpPr>
              <p:nvPr/>
            </p:nvSpPr>
            <p:spPr>
              <a:xfrm>
                <a:off x="8111160" y="2626935"/>
                <a:ext cx="484633" cy="498349"/>
              </a:xfrm>
              <a:prstGeom prst="rect">
                <a:avLst/>
              </a:prstGeom>
              <a:blipFill>
                <a:blip r:embed="rId4"/>
                <a:stretch>
                  <a:fillRect l="-51282" r="-51282" b="-92683"/>
                </a:stretch>
              </a:blipFill>
              <a:ln w="12700">
                <a:miter lim="400000"/>
              </a:ln>
            </p:spPr>
            <p:txBody>
              <a:bodyPr/>
              <a:lstStyle/>
              <a:p>
                <a:r>
                  <a:rPr lang="ja-JP" altLang="en-US">
                    <a:noFill/>
                  </a:rPr>
                  <a:t> </a:t>
                </a:r>
              </a:p>
            </p:txBody>
          </p:sp>
        </mc:Fallback>
      </mc:AlternateContent>
      <p:sp>
        <p:nvSpPr>
          <p:cNvPr id="1201" name="重みとバイアスの値を更新して     が小さくなればよい"/>
          <p:cNvSpPr txBox="1"/>
          <p:nvPr/>
        </p:nvSpPr>
        <p:spPr>
          <a:xfrm>
            <a:off x="5434054" y="4095116"/>
            <a:ext cx="1499616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重みとバイアスの値を更新して　　　　　が小さくなればよい</a:t>
            </a:r>
          </a:p>
        </p:txBody>
      </p:sp>
      <mc:AlternateContent xmlns:mc="http://schemas.openxmlformats.org/markup-compatibility/2006" xmlns:a14="http://schemas.microsoft.com/office/drawing/2010/main">
        <mc:Choice Requires="a14">
          <p:sp>
            <p:nvSpPr>
              <p:cNvPr id="1202" name="方程式"/>
              <p:cNvSpPr txBox="1"/>
              <p:nvPr/>
            </p:nvSpPr>
            <p:spPr>
              <a:xfrm>
                <a:off x="13105590" y="4109975"/>
                <a:ext cx="2144777" cy="65608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6000" i="1">
                          <a:solidFill>
                            <a:srgbClr val="000000"/>
                          </a:solidFill>
                          <a:latin typeface="Cambria Math" panose="02040503050406030204" pitchFamily="18" charset="0"/>
                        </a:rPr>
                        <m:t>𝐸</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𝑤</m:t>
                      </m:r>
                      <m:r>
                        <a:rPr sz="6000" i="1">
                          <a:solidFill>
                            <a:srgbClr val="000000"/>
                          </a:solidFill>
                          <a:latin typeface="Cambria Math" panose="02040503050406030204" pitchFamily="18" charset="0"/>
                        </a:rPr>
                        <m:t>,</m:t>
                      </m:r>
                      <m:r>
                        <a:rPr sz="6000" i="1">
                          <a:solidFill>
                            <a:srgbClr val="000000"/>
                          </a:solidFill>
                          <a:latin typeface="Cambria Math" panose="02040503050406030204" pitchFamily="18" charset="0"/>
                        </a:rPr>
                        <m:t>𝑏</m:t>
                      </m:r>
                      <m:r>
                        <a:rPr sz="6000" i="1">
                          <a:solidFill>
                            <a:srgbClr val="000000"/>
                          </a:solidFill>
                          <a:latin typeface="Cambria Math" panose="02040503050406030204" pitchFamily="18" charset="0"/>
                        </a:rPr>
                        <m:t>)</m:t>
                      </m:r>
                    </m:oMath>
                  </m:oMathPara>
                </a14:m>
                <a:endParaRPr sz="6000"/>
              </a:p>
            </p:txBody>
          </p:sp>
        </mc:Choice>
        <mc:Fallback xmlns="">
          <p:sp>
            <p:nvSpPr>
              <p:cNvPr id="1202" name="方程式"/>
              <p:cNvSpPr txBox="1">
                <a:spLocks noRot="1" noChangeAspect="1" noMove="1" noResize="1" noEditPoints="1" noAdjustHandles="1" noChangeArrowheads="1" noChangeShapeType="1" noTextEdit="1"/>
              </p:cNvSpPr>
              <p:nvPr/>
            </p:nvSpPr>
            <p:spPr>
              <a:xfrm>
                <a:off x="13105590" y="4109975"/>
                <a:ext cx="2144777" cy="656083"/>
              </a:xfrm>
              <a:prstGeom prst="rect">
                <a:avLst/>
              </a:prstGeom>
              <a:blipFill>
                <a:blip r:embed="rId5"/>
                <a:stretch>
                  <a:fillRect l="-12426" r="-30178" b="-86792"/>
                </a:stretch>
              </a:blipFill>
              <a:ln w="12700">
                <a:miter lim="400000"/>
              </a:ln>
            </p:spPr>
            <p:txBody>
              <a:bodyPr/>
              <a:lstStyle/>
              <a:p>
                <a:r>
                  <a:rPr lang="ja-JP" altLang="en-US">
                    <a:noFill/>
                  </a:rPr>
                  <a:t> </a:t>
                </a:r>
              </a:p>
            </p:txBody>
          </p:sp>
        </mc:Fallback>
      </mc:AlternateContent>
      <p:sp>
        <p:nvSpPr>
          <p:cNvPr id="1203" name="勾配降下法という手法を用います…"/>
          <p:cNvSpPr txBox="1"/>
          <p:nvPr/>
        </p:nvSpPr>
        <p:spPr>
          <a:xfrm>
            <a:off x="5836996" y="6026150"/>
            <a:ext cx="12710008"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400">
                <a:latin typeface="+mn-lt"/>
                <a:ea typeface="+mn-ea"/>
                <a:cs typeface="+mn-cs"/>
                <a:sym typeface="ヒラギノ角ゴ ProN W3"/>
              </a:defRPr>
            </a:pPr>
            <a:r>
              <a:t>勾配降下法という手法を用います</a:t>
            </a:r>
          </a:p>
          <a:p>
            <a:pPr>
              <a:defRPr sz="4200">
                <a:latin typeface="+mn-lt"/>
                <a:ea typeface="+mn-ea"/>
                <a:cs typeface="+mn-cs"/>
                <a:sym typeface="ヒラギノ角ゴ ProN W3"/>
              </a:defRPr>
            </a:pPr>
            <a:r>
              <a:t>(これまで出てきたAdamはこれを改良したものです)</a:t>
            </a:r>
          </a:p>
        </p:txBody>
      </p:sp>
      <mc:AlternateContent xmlns:mc="http://schemas.openxmlformats.org/markup-compatibility/2006" xmlns:a14="http://schemas.microsoft.com/office/drawing/2010/main">
        <mc:Choice Requires="a14">
          <p:sp>
            <p:nvSpPr>
              <p:cNvPr id="1204" name="テキスト"/>
              <p:cNvSpPr txBox="1"/>
              <p:nvPr/>
            </p:nvSpPr>
            <p:spPr>
              <a:xfrm>
                <a:off x="4869611" y="9264101"/>
                <a:ext cx="1333501" cy="112217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lvl1pPr>
                  <a:defRPr sz="70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r>
                        <a:rPr sz="7000" i="1">
                          <a:solidFill>
                            <a:srgbClr val="000000"/>
                          </a:solidFill>
                          <a:latin typeface="Cambria Math" panose="02040503050406030204" pitchFamily="18" charset="0"/>
                        </a:rPr>
                        <m:t>𝑤</m:t>
                      </m:r>
                    </m:oMath>
                  </m:oMathPara>
                </a14:m>
                <a:endParaRPr/>
              </a:p>
            </p:txBody>
          </p:sp>
        </mc:Choice>
        <mc:Fallback xmlns="">
          <p:sp>
            <p:nvSpPr>
              <p:cNvPr id="1204" name="テキスト"/>
              <p:cNvSpPr txBox="1">
                <a:spLocks noRot="1" noChangeAspect="1" noMove="1" noResize="1" noEditPoints="1" noAdjustHandles="1" noChangeArrowheads="1" noChangeShapeType="1" noTextEdit="1"/>
              </p:cNvSpPr>
              <p:nvPr/>
            </p:nvSpPr>
            <p:spPr>
              <a:xfrm>
                <a:off x="4869611" y="9264101"/>
                <a:ext cx="1333501" cy="1122175"/>
              </a:xfrm>
              <a:prstGeom prst="rect">
                <a:avLst/>
              </a:prstGeom>
              <a:blipFill>
                <a:blip r:embed="rId6"/>
                <a:stretch>
                  <a:fillRect l="-283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5" name="テキスト"/>
              <p:cNvSpPr txBox="1"/>
              <p:nvPr/>
            </p:nvSpPr>
            <p:spPr>
              <a:xfrm>
                <a:off x="7048544" y="8600463"/>
                <a:ext cx="3503183" cy="244945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70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r>
                        <a:rPr sz="7000" i="1">
                          <a:solidFill>
                            <a:srgbClr val="000000"/>
                          </a:solidFill>
                          <a:latin typeface="Cambria Math" panose="02040503050406030204" pitchFamily="18" charset="0"/>
                        </a:rPr>
                        <m:t>𝑤</m:t>
                      </m:r>
                      <m:r>
                        <a:rPr sz="7000" i="1">
                          <a:solidFill>
                            <a:srgbClr val="000000"/>
                          </a:solidFill>
                          <a:latin typeface="Cambria Math" panose="02040503050406030204" pitchFamily="18" charset="0"/>
                        </a:rPr>
                        <m:t>−</m:t>
                      </m:r>
                      <m:r>
                        <a:rPr sz="7000" i="1">
                          <a:solidFill>
                            <a:srgbClr val="000000"/>
                          </a:solidFill>
                          <a:latin typeface="Cambria Math" panose="02040503050406030204" pitchFamily="18" charset="0"/>
                        </a:rPr>
                        <m:t>𝛼</m:t>
                      </m:r>
                      <m:f>
                        <m:fPr>
                          <m:ctrlPr>
                            <a:rPr sz="7000" i="1">
                              <a:solidFill>
                                <a:srgbClr val="000000"/>
                              </a:solidFill>
                              <a:latin typeface="Cambria Math" panose="02040503050406030204" pitchFamily="18" charset="0"/>
                            </a:rPr>
                          </m:ctrlPr>
                        </m:fPr>
                        <m:num>
                          <m:r>
                            <a:rPr sz="7000" i="1">
                              <a:solidFill>
                                <a:srgbClr val="000000"/>
                              </a:solidFill>
                              <a:latin typeface="Cambria Math" panose="02040503050406030204" pitchFamily="18" charset="0"/>
                            </a:rPr>
                            <m:t>𝜕</m:t>
                          </m:r>
                          <m:r>
                            <a:rPr sz="7000" i="1">
                              <a:solidFill>
                                <a:srgbClr val="000000"/>
                              </a:solidFill>
                              <a:latin typeface="Cambria Math" panose="02040503050406030204" pitchFamily="18" charset="0"/>
                            </a:rPr>
                            <m:t>𝐸</m:t>
                          </m:r>
                        </m:num>
                        <m:den>
                          <m:r>
                            <a:rPr sz="7000" i="1">
                              <a:solidFill>
                                <a:srgbClr val="000000"/>
                              </a:solidFill>
                              <a:latin typeface="Cambria Math" panose="02040503050406030204" pitchFamily="18" charset="0"/>
                            </a:rPr>
                            <m:t>𝜕</m:t>
                          </m:r>
                          <m:r>
                            <a:rPr sz="7000" i="1">
                              <a:solidFill>
                                <a:srgbClr val="000000"/>
                              </a:solidFill>
                              <a:latin typeface="Cambria Math" panose="02040503050406030204" pitchFamily="18" charset="0"/>
                            </a:rPr>
                            <m:t>𝑤</m:t>
                          </m:r>
                        </m:den>
                      </m:f>
                    </m:oMath>
                  </m:oMathPara>
                </a14:m>
                <a:endParaRPr/>
              </a:p>
            </p:txBody>
          </p:sp>
        </mc:Choice>
        <mc:Fallback xmlns="">
          <p:sp>
            <p:nvSpPr>
              <p:cNvPr id="1205" name="テキスト"/>
              <p:cNvSpPr txBox="1">
                <a:spLocks noRot="1" noChangeAspect="1" noMove="1" noResize="1" noEditPoints="1" noAdjustHandles="1" noChangeArrowheads="1" noChangeShapeType="1" noTextEdit="1"/>
              </p:cNvSpPr>
              <p:nvPr/>
            </p:nvSpPr>
            <p:spPr>
              <a:xfrm>
                <a:off x="7048544" y="8600463"/>
                <a:ext cx="3503183" cy="2449451"/>
              </a:xfrm>
              <a:prstGeom prst="rect">
                <a:avLst/>
              </a:prstGeom>
              <a:blipFill>
                <a:blip r:embed="rId7"/>
                <a:stretch>
                  <a:fillRect l="-11913" r="-3610" b="-41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206" name="←"/>
          <p:cNvSpPr txBox="1"/>
          <p:nvPr/>
        </p:nvSpPr>
        <p:spPr>
          <a:xfrm>
            <a:off x="6086173" y="9523563"/>
            <a:ext cx="876110"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mn-lt"/>
                <a:ea typeface="+mn-ea"/>
                <a:cs typeface="+mn-cs"/>
                <a:sym typeface="ヒラギノ角ゴ ProN W3"/>
              </a:defRPr>
            </a:lvl1pPr>
          </a:lstStyle>
          <a:p>
            <a:r>
              <a:t>← </a:t>
            </a:r>
          </a:p>
        </p:txBody>
      </p:sp>
      <mc:AlternateContent xmlns:mc="http://schemas.openxmlformats.org/markup-compatibility/2006" xmlns:a14="http://schemas.microsoft.com/office/drawing/2010/main">
        <mc:Choice Requires="a14">
          <p:sp>
            <p:nvSpPr>
              <p:cNvPr id="1207" name="テキスト"/>
              <p:cNvSpPr txBox="1"/>
              <p:nvPr/>
            </p:nvSpPr>
            <p:spPr>
              <a:xfrm>
                <a:off x="12487087" y="9243655"/>
                <a:ext cx="558801" cy="116306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70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r>
                        <a:rPr sz="7000" i="1">
                          <a:solidFill>
                            <a:srgbClr val="000000"/>
                          </a:solidFill>
                          <a:latin typeface="Cambria Math" panose="02040503050406030204" pitchFamily="18" charset="0"/>
                        </a:rPr>
                        <m:t>𝑏</m:t>
                      </m:r>
                    </m:oMath>
                  </m:oMathPara>
                </a14:m>
                <a:endParaRPr/>
              </a:p>
            </p:txBody>
          </p:sp>
        </mc:Choice>
        <mc:Fallback xmlns="">
          <p:sp>
            <p:nvSpPr>
              <p:cNvPr id="1207" name="テキスト"/>
              <p:cNvSpPr txBox="1">
                <a:spLocks noRot="1" noChangeAspect="1" noMove="1" noResize="1" noEditPoints="1" noAdjustHandles="1" noChangeArrowheads="1" noChangeShapeType="1" noTextEdit="1"/>
              </p:cNvSpPr>
              <p:nvPr/>
            </p:nvSpPr>
            <p:spPr>
              <a:xfrm>
                <a:off x="12487087" y="9243655"/>
                <a:ext cx="558801" cy="1163068"/>
              </a:xfrm>
              <a:prstGeom prst="rect">
                <a:avLst/>
              </a:prstGeom>
              <a:blipFill>
                <a:blip r:embed="rId8"/>
                <a:stretch>
                  <a:fillRect l="-77778" r="-20000" b="-752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8" name="テキスト"/>
              <p:cNvSpPr txBox="1"/>
              <p:nvPr/>
            </p:nvSpPr>
            <p:spPr>
              <a:xfrm>
                <a:off x="14130418" y="8606661"/>
                <a:ext cx="3304936" cy="244322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70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r>
                        <a:rPr sz="7000" i="1">
                          <a:solidFill>
                            <a:srgbClr val="000000"/>
                          </a:solidFill>
                          <a:latin typeface="Cambria Math" panose="02040503050406030204" pitchFamily="18" charset="0"/>
                        </a:rPr>
                        <m:t>𝑏</m:t>
                      </m:r>
                      <m:r>
                        <a:rPr sz="7000" i="1">
                          <a:solidFill>
                            <a:srgbClr val="000000"/>
                          </a:solidFill>
                          <a:latin typeface="Cambria Math" panose="02040503050406030204" pitchFamily="18" charset="0"/>
                        </a:rPr>
                        <m:t>−</m:t>
                      </m:r>
                      <m:r>
                        <a:rPr sz="7000" i="1">
                          <a:solidFill>
                            <a:srgbClr val="000000"/>
                          </a:solidFill>
                          <a:latin typeface="Cambria Math" panose="02040503050406030204" pitchFamily="18" charset="0"/>
                        </a:rPr>
                        <m:t>𝛼</m:t>
                      </m:r>
                      <m:f>
                        <m:fPr>
                          <m:ctrlPr>
                            <a:rPr sz="7000" i="1">
                              <a:solidFill>
                                <a:srgbClr val="000000"/>
                              </a:solidFill>
                              <a:latin typeface="Cambria Math" panose="02040503050406030204" pitchFamily="18" charset="0"/>
                            </a:rPr>
                          </m:ctrlPr>
                        </m:fPr>
                        <m:num>
                          <m:r>
                            <a:rPr sz="7000" i="1">
                              <a:solidFill>
                                <a:srgbClr val="000000"/>
                              </a:solidFill>
                              <a:latin typeface="Cambria Math" panose="02040503050406030204" pitchFamily="18" charset="0"/>
                            </a:rPr>
                            <m:t>𝜕</m:t>
                          </m:r>
                          <m:r>
                            <a:rPr sz="7000" i="1">
                              <a:solidFill>
                                <a:srgbClr val="000000"/>
                              </a:solidFill>
                              <a:latin typeface="Cambria Math" panose="02040503050406030204" pitchFamily="18" charset="0"/>
                            </a:rPr>
                            <m:t>𝐸</m:t>
                          </m:r>
                        </m:num>
                        <m:den>
                          <m:r>
                            <a:rPr sz="7000" i="1">
                              <a:solidFill>
                                <a:srgbClr val="000000"/>
                              </a:solidFill>
                              <a:latin typeface="Cambria Math" panose="02040503050406030204" pitchFamily="18" charset="0"/>
                            </a:rPr>
                            <m:t>𝜕</m:t>
                          </m:r>
                          <m:r>
                            <a:rPr sz="7000" i="1">
                              <a:solidFill>
                                <a:srgbClr val="000000"/>
                              </a:solidFill>
                              <a:latin typeface="Cambria Math" panose="02040503050406030204" pitchFamily="18" charset="0"/>
                            </a:rPr>
                            <m:t>𝑏</m:t>
                          </m:r>
                        </m:den>
                      </m:f>
                    </m:oMath>
                  </m:oMathPara>
                </a14:m>
                <a:endParaRPr/>
              </a:p>
            </p:txBody>
          </p:sp>
        </mc:Choice>
        <mc:Fallback xmlns="">
          <p:sp>
            <p:nvSpPr>
              <p:cNvPr id="1208" name="テキスト"/>
              <p:cNvSpPr txBox="1">
                <a:spLocks noRot="1" noChangeAspect="1" noMove="1" noResize="1" noEditPoints="1" noAdjustHandles="1" noChangeArrowheads="1" noChangeShapeType="1" noTextEdit="1"/>
              </p:cNvSpPr>
              <p:nvPr/>
            </p:nvSpPr>
            <p:spPr>
              <a:xfrm>
                <a:off x="14130418" y="8606661"/>
                <a:ext cx="3304936" cy="2443227"/>
              </a:xfrm>
              <a:prstGeom prst="rect">
                <a:avLst/>
              </a:prstGeom>
              <a:blipFill>
                <a:blip r:embed="rId9"/>
                <a:stretch>
                  <a:fillRect l="-14559" r="-4215" b="-41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209" name="←"/>
          <p:cNvSpPr txBox="1"/>
          <p:nvPr/>
        </p:nvSpPr>
        <p:spPr>
          <a:xfrm>
            <a:off x="13139285" y="9523563"/>
            <a:ext cx="876111"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mn-lt"/>
                <a:ea typeface="+mn-ea"/>
                <a:cs typeface="+mn-cs"/>
                <a:sym typeface="ヒラギノ角ゴ ProN W3"/>
              </a:defRPr>
            </a:lvl1pPr>
          </a:lstStyle>
          <a:p>
            <a:r>
              <a:t>← </a:t>
            </a:r>
          </a:p>
        </p:txBody>
      </p:sp>
      <p:sp>
        <p:nvSpPr>
          <p:cNvPr id="1210" name="勾配降下法は上のような式によって重みとバイアスを更新します"/>
          <p:cNvSpPr txBox="1"/>
          <p:nvPr/>
        </p:nvSpPr>
        <p:spPr>
          <a:xfrm>
            <a:off x="4798492" y="11966698"/>
            <a:ext cx="15545563"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mn-lt"/>
                <a:ea typeface="+mn-ea"/>
                <a:cs typeface="+mn-cs"/>
                <a:sym typeface="ヒラギノ角ゴ ProN W3"/>
              </a:defRPr>
            </a:lvl1pPr>
          </a:lstStyle>
          <a:p>
            <a:r>
              <a:t>勾配降下法は上のような式によって重みとバイアスを更新します</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7" name="楕円"/>
          <p:cNvSpPr/>
          <p:nvPr/>
        </p:nvSpPr>
        <p:spPr>
          <a:xfrm>
            <a:off x="6531374" y="5466413"/>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8" name="楕円"/>
          <p:cNvSpPr/>
          <p:nvPr/>
        </p:nvSpPr>
        <p:spPr>
          <a:xfrm>
            <a:off x="6531374" y="315767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9" name="楕円"/>
          <p:cNvSpPr/>
          <p:nvPr/>
        </p:nvSpPr>
        <p:spPr>
          <a:xfrm>
            <a:off x="11504474" y="2066669"/>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0" name="楕円"/>
          <p:cNvSpPr/>
          <p:nvPr/>
        </p:nvSpPr>
        <p:spPr>
          <a:xfrm>
            <a:off x="11504474" y="634421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1" name="楕円"/>
          <p:cNvSpPr/>
          <p:nvPr/>
        </p:nvSpPr>
        <p:spPr>
          <a:xfrm>
            <a:off x="11504474" y="4198078"/>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32" name="テキスト"/>
              <p:cNvSpPr txBox="1"/>
              <p:nvPr/>
            </p:nvSpPr>
            <p:spPr>
              <a:xfrm>
                <a:off x="13008635" y="2342564"/>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r>
                        <a:rPr sz="3400" i="1">
                          <a:solidFill>
                            <a:srgbClr val="000000"/>
                          </a:solidFill>
                          <a:latin typeface="Cambria Math" panose="02040503050406030204" pitchFamily="18" charset="0"/>
                        </a:rPr>
                        <m:t>)</m:t>
                      </m:r>
                    </m:oMath>
                  </m:oMathPara>
                </a14:m>
                <a:endParaRPr/>
              </a:p>
            </p:txBody>
          </p:sp>
        </mc:Choice>
        <mc:Fallback xmlns="">
          <p:sp>
            <p:nvSpPr>
              <p:cNvPr id="132" name="テキスト"/>
              <p:cNvSpPr txBox="1">
                <a:spLocks noRot="1" noChangeAspect="1" noMove="1" noResize="1" noEditPoints="1" noAdjustHandles="1" noChangeArrowheads="1" noChangeShapeType="1" noTextEdit="1"/>
              </p:cNvSpPr>
              <p:nvPr/>
            </p:nvSpPr>
            <p:spPr>
              <a:xfrm>
                <a:off x="13008635" y="2342564"/>
                <a:ext cx="899837" cy="718212"/>
              </a:xfrm>
              <a:prstGeom prst="rect">
                <a:avLst/>
              </a:prstGeom>
              <a:blipFill>
                <a:blip r:embed="rId2"/>
                <a:stretch>
                  <a:fillRect l="-38889" r="-22222"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3" name="線"/>
          <p:cNvSpPr/>
          <p:nvPr/>
        </p:nvSpPr>
        <p:spPr>
          <a:xfrm flipV="1">
            <a:off x="12824914" y="2066669"/>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34" name="テキスト"/>
              <p:cNvSpPr txBox="1"/>
              <p:nvPr/>
            </p:nvSpPr>
            <p:spPr>
              <a:xfrm>
                <a:off x="13004795" y="4481338"/>
                <a:ext cx="90751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r>
                        <a:rPr sz="3400" i="1">
                          <a:solidFill>
                            <a:srgbClr val="000000"/>
                          </a:solidFill>
                          <a:latin typeface="Cambria Math" panose="02040503050406030204" pitchFamily="18" charset="0"/>
                        </a:rPr>
                        <m:t>)</m:t>
                      </m:r>
                    </m:oMath>
                  </m:oMathPara>
                </a14:m>
                <a:endParaRPr/>
              </a:p>
            </p:txBody>
          </p:sp>
        </mc:Choice>
        <mc:Fallback xmlns="">
          <p:sp>
            <p:nvSpPr>
              <p:cNvPr id="134" name="テキスト"/>
              <p:cNvSpPr txBox="1">
                <a:spLocks noRot="1" noChangeAspect="1" noMove="1" noResize="1" noEditPoints="1" noAdjustHandles="1" noChangeArrowheads="1" noChangeShapeType="1" noTextEdit="1"/>
              </p:cNvSpPr>
              <p:nvPr/>
            </p:nvSpPr>
            <p:spPr>
              <a:xfrm>
                <a:off x="13004795" y="4481338"/>
                <a:ext cx="907517" cy="718212"/>
              </a:xfrm>
              <a:prstGeom prst="rect">
                <a:avLst/>
              </a:prstGeom>
              <a:blipFill>
                <a:blip r:embed="rId3"/>
                <a:stretch>
                  <a:fillRect l="-36986" r="-23288" b="-1379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5" name="線"/>
          <p:cNvSpPr/>
          <p:nvPr/>
        </p:nvSpPr>
        <p:spPr>
          <a:xfrm flipV="1">
            <a:off x="12824914" y="4212809"/>
            <a:ext cx="1" cy="1270001"/>
          </a:xfrm>
          <a:prstGeom prst="line">
            <a:avLst/>
          </a:prstGeom>
          <a:ln w="25400">
            <a:solidFill>
              <a:srgbClr val="000000"/>
            </a:solidFill>
            <a:miter lim="400000"/>
          </a:ln>
        </p:spPr>
        <p:txBody>
          <a:bodyPr lIns="50800" tIns="50800" rIns="50800" bIns="50800" anchor="ctr"/>
          <a:lstStyle/>
          <a:p>
            <a:endParaRPr/>
          </a:p>
        </p:txBody>
      </p:sp>
      <p:sp>
        <p:nvSpPr>
          <p:cNvPr id="136" name="線"/>
          <p:cNvSpPr/>
          <p:nvPr/>
        </p:nvSpPr>
        <p:spPr>
          <a:xfrm flipV="1">
            <a:off x="12824914" y="6342186"/>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37" name="テキスト"/>
              <p:cNvSpPr txBox="1"/>
              <p:nvPr/>
            </p:nvSpPr>
            <p:spPr>
              <a:xfrm>
                <a:off x="13006995" y="6617966"/>
                <a:ext cx="903117" cy="72250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r>
                        <a:rPr sz="3400" i="1">
                          <a:solidFill>
                            <a:srgbClr val="000000"/>
                          </a:solidFill>
                          <a:latin typeface="Cambria Math" panose="02040503050406030204" pitchFamily="18" charset="0"/>
                        </a:rPr>
                        <m:t>)</m:t>
                      </m:r>
                    </m:oMath>
                  </m:oMathPara>
                </a14:m>
                <a:endParaRPr/>
              </a:p>
            </p:txBody>
          </p:sp>
        </mc:Choice>
        <mc:Fallback xmlns="">
          <p:sp>
            <p:nvSpPr>
              <p:cNvPr id="137" name="テキスト"/>
              <p:cNvSpPr txBox="1">
                <a:spLocks noRot="1" noChangeAspect="1" noMove="1" noResize="1" noEditPoints="1" noAdjustHandles="1" noChangeArrowheads="1" noChangeShapeType="1" noTextEdit="1"/>
              </p:cNvSpPr>
              <p:nvPr/>
            </p:nvSpPr>
            <p:spPr>
              <a:xfrm>
                <a:off x="13006995" y="6617966"/>
                <a:ext cx="903117" cy="722504"/>
              </a:xfrm>
              <a:prstGeom prst="rect">
                <a:avLst/>
              </a:prstGeom>
              <a:blipFill>
                <a:blip r:embed="rId4"/>
                <a:stretch>
                  <a:fillRect l="-38889" r="-23611"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テキスト"/>
              <p:cNvSpPr txBox="1"/>
              <p:nvPr/>
            </p:nvSpPr>
            <p:spPr>
              <a:xfrm>
                <a:off x="12062413" y="2350704"/>
                <a:ext cx="46831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oMath>
                  </m:oMathPara>
                </a14:m>
                <a:endParaRPr/>
              </a:p>
            </p:txBody>
          </p:sp>
        </mc:Choice>
        <mc:Fallback xmlns="">
          <p:sp>
            <p:nvSpPr>
              <p:cNvPr id="138" name="テキスト"/>
              <p:cNvSpPr txBox="1">
                <a:spLocks noRot="1" noChangeAspect="1" noMove="1" noResize="1" noEditPoints="1" noAdjustHandles="1" noChangeArrowheads="1" noChangeShapeType="1" noTextEdit="1"/>
              </p:cNvSpPr>
              <p:nvPr/>
            </p:nvSpPr>
            <p:spPr>
              <a:xfrm>
                <a:off x="12062413" y="2350704"/>
                <a:ext cx="468319" cy="697486"/>
              </a:xfrm>
              <a:prstGeom prst="rect">
                <a:avLst/>
              </a:prstGeom>
              <a:blipFill>
                <a:blip r:embed="rId5"/>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テキスト"/>
              <p:cNvSpPr txBox="1"/>
              <p:nvPr/>
            </p:nvSpPr>
            <p:spPr>
              <a:xfrm>
                <a:off x="12058573" y="4513304"/>
                <a:ext cx="47599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oMath>
                  </m:oMathPara>
                </a14:m>
                <a:endParaRPr/>
              </a:p>
            </p:txBody>
          </p:sp>
        </mc:Choice>
        <mc:Fallback xmlns="">
          <p:sp>
            <p:nvSpPr>
              <p:cNvPr id="139" name="テキスト"/>
              <p:cNvSpPr txBox="1">
                <a:spLocks noRot="1" noChangeAspect="1" noMove="1" noResize="1" noEditPoints="1" noAdjustHandles="1" noChangeArrowheads="1" noChangeShapeType="1" noTextEdit="1"/>
              </p:cNvSpPr>
              <p:nvPr/>
            </p:nvSpPr>
            <p:spPr>
              <a:xfrm>
                <a:off x="12058573" y="4513304"/>
                <a:ext cx="475999" cy="697486"/>
              </a:xfrm>
              <a:prstGeom prst="rect">
                <a:avLst/>
              </a:prstGeom>
              <a:blipFill>
                <a:blip r:embed="rId6"/>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テキスト"/>
              <p:cNvSpPr txBox="1"/>
              <p:nvPr/>
            </p:nvSpPr>
            <p:spPr>
              <a:xfrm>
                <a:off x="12060773" y="6603235"/>
                <a:ext cx="47159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oMath>
                  </m:oMathPara>
                </a14:m>
                <a:endParaRPr/>
              </a:p>
            </p:txBody>
          </p:sp>
        </mc:Choice>
        <mc:Fallback xmlns="">
          <p:sp>
            <p:nvSpPr>
              <p:cNvPr id="140" name="テキスト"/>
              <p:cNvSpPr txBox="1">
                <a:spLocks noRot="1" noChangeAspect="1" noMove="1" noResize="1" noEditPoints="1" noAdjustHandles="1" noChangeArrowheads="1" noChangeShapeType="1" noTextEdit="1"/>
              </p:cNvSpPr>
              <p:nvPr/>
            </p:nvSpPr>
            <p:spPr>
              <a:xfrm>
                <a:off x="12060773" y="6603235"/>
                <a:ext cx="471599" cy="701778"/>
              </a:xfrm>
              <a:prstGeom prst="rect">
                <a:avLst/>
              </a:prstGeom>
              <a:blipFill>
                <a:blip r:embed="rId7"/>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1" name="楕円"/>
          <p:cNvSpPr/>
          <p:nvPr/>
        </p:nvSpPr>
        <p:spPr>
          <a:xfrm>
            <a:off x="16477574" y="4198078"/>
            <a:ext cx="2613243"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42" name="テキスト"/>
              <p:cNvSpPr txBox="1"/>
              <p:nvPr/>
            </p:nvSpPr>
            <p:spPr>
              <a:xfrm>
                <a:off x="17981736" y="4473972"/>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r>
                        <a:rPr sz="3400" i="1">
                          <a:solidFill>
                            <a:srgbClr val="000000"/>
                          </a:solidFill>
                          <a:latin typeface="Cambria Math" panose="02040503050406030204" pitchFamily="18" charset="0"/>
                        </a:rPr>
                        <m:t>)</m:t>
                      </m:r>
                    </m:oMath>
                  </m:oMathPara>
                </a14:m>
                <a:endParaRPr/>
              </a:p>
            </p:txBody>
          </p:sp>
        </mc:Choice>
        <mc:Fallback xmlns="">
          <p:sp>
            <p:nvSpPr>
              <p:cNvPr id="142" name="テキスト"/>
              <p:cNvSpPr txBox="1">
                <a:spLocks noRot="1" noChangeAspect="1" noMove="1" noResize="1" noEditPoints="1" noAdjustHandles="1" noChangeArrowheads="1" noChangeShapeType="1" noTextEdit="1"/>
              </p:cNvSpPr>
              <p:nvPr/>
            </p:nvSpPr>
            <p:spPr>
              <a:xfrm>
                <a:off x="17981736" y="4473972"/>
                <a:ext cx="899837" cy="718212"/>
              </a:xfrm>
              <a:prstGeom prst="rect">
                <a:avLst/>
              </a:prstGeom>
              <a:blipFill>
                <a:blip r:embed="rId8"/>
                <a:stretch>
                  <a:fillRect l="-39437" r="-23944"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3" name="線"/>
          <p:cNvSpPr/>
          <p:nvPr/>
        </p:nvSpPr>
        <p:spPr>
          <a:xfrm flipV="1">
            <a:off x="17798014" y="4198078"/>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44" name="テキスト"/>
              <p:cNvSpPr txBox="1"/>
              <p:nvPr/>
            </p:nvSpPr>
            <p:spPr>
              <a:xfrm>
                <a:off x="17035514" y="4482113"/>
                <a:ext cx="468318"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oMath>
                  </m:oMathPara>
                </a14:m>
                <a:endParaRPr/>
              </a:p>
            </p:txBody>
          </p:sp>
        </mc:Choice>
        <mc:Fallback xmlns="">
          <p:sp>
            <p:nvSpPr>
              <p:cNvPr id="144" name="テキスト"/>
              <p:cNvSpPr txBox="1">
                <a:spLocks noRot="1" noChangeAspect="1" noMove="1" noResize="1" noEditPoints="1" noAdjustHandles="1" noChangeArrowheads="1" noChangeShapeType="1" noTextEdit="1"/>
              </p:cNvSpPr>
              <p:nvPr/>
            </p:nvSpPr>
            <p:spPr>
              <a:xfrm>
                <a:off x="17035514" y="4482113"/>
                <a:ext cx="468318" cy="697486"/>
              </a:xfrm>
              <a:prstGeom prst="rect">
                <a:avLst/>
              </a:prstGeom>
              <a:blipFill>
                <a:blip r:embed="rId9"/>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5" name="テキスト"/>
              <p:cNvSpPr txBox="1"/>
              <p:nvPr/>
            </p:nvSpPr>
            <p:spPr>
              <a:xfrm>
                <a:off x="7615927" y="3443934"/>
                <a:ext cx="444138"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1</m:t>
                          </m:r>
                        </m:sub>
                      </m:sSub>
                    </m:oMath>
                  </m:oMathPara>
                </a14:m>
                <a:endParaRPr/>
              </a:p>
            </p:txBody>
          </p:sp>
        </mc:Choice>
        <mc:Fallback xmlns="">
          <p:sp>
            <p:nvSpPr>
              <p:cNvPr id="145" name="テキスト"/>
              <p:cNvSpPr txBox="1">
                <a:spLocks noRot="1" noChangeAspect="1" noMove="1" noResize="1" noEditPoints="1" noAdjustHandles="1" noChangeArrowheads="1" noChangeShapeType="1" noTextEdit="1"/>
              </p:cNvSpPr>
              <p:nvPr/>
            </p:nvSpPr>
            <p:spPr>
              <a:xfrm>
                <a:off x="7615927" y="3443934"/>
                <a:ext cx="444138" cy="697486"/>
              </a:xfrm>
              <a:prstGeom prst="rect">
                <a:avLst/>
              </a:prstGeom>
              <a:blipFill>
                <a:blip r:embed="rId10"/>
                <a:stretch>
                  <a:fillRect l="-33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6" name="テキスト"/>
              <p:cNvSpPr txBox="1"/>
              <p:nvPr/>
            </p:nvSpPr>
            <p:spPr>
              <a:xfrm>
                <a:off x="7612635" y="5752670"/>
                <a:ext cx="450722"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2</m:t>
                          </m:r>
                        </m:sub>
                      </m:sSub>
                    </m:oMath>
                  </m:oMathPara>
                </a14:m>
                <a:endParaRPr/>
              </a:p>
            </p:txBody>
          </p:sp>
        </mc:Choice>
        <mc:Fallback xmlns="">
          <p:sp>
            <p:nvSpPr>
              <p:cNvPr id="146" name="テキスト"/>
              <p:cNvSpPr txBox="1">
                <a:spLocks noRot="1" noChangeAspect="1" noMove="1" noResize="1" noEditPoints="1" noAdjustHandles="1" noChangeArrowheads="1" noChangeShapeType="1" noTextEdit="1"/>
              </p:cNvSpPr>
              <p:nvPr/>
            </p:nvSpPr>
            <p:spPr>
              <a:xfrm>
                <a:off x="7612635" y="5752670"/>
                <a:ext cx="450722" cy="697486"/>
              </a:xfrm>
              <a:prstGeom prst="rect">
                <a:avLst/>
              </a:prstGeom>
              <a:blipFill>
                <a:blip r:embed="rId11"/>
                <a:stretch>
                  <a:fillRect l="-351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7" name="線"/>
          <p:cNvSpPr/>
          <p:nvPr/>
        </p:nvSpPr>
        <p:spPr>
          <a:xfrm flipV="1">
            <a:off x="9144577" y="2742959"/>
            <a:ext cx="2359938" cy="1075646"/>
          </a:xfrm>
          <a:prstGeom prst="line">
            <a:avLst/>
          </a:prstGeom>
          <a:ln w="25400">
            <a:solidFill>
              <a:srgbClr val="000000"/>
            </a:solidFill>
            <a:miter lim="400000"/>
          </a:ln>
        </p:spPr>
        <p:txBody>
          <a:bodyPr lIns="50800" tIns="50800" rIns="50800" bIns="50800" anchor="ctr"/>
          <a:lstStyle/>
          <a:p>
            <a:endParaRPr/>
          </a:p>
        </p:txBody>
      </p:sp>
      <p:sp>
        <p:nvSpPr>
          <p:cNvPr id="148" name="線"/>
          <p:cNvSpPr/>
          <p:nvPr/>
        </p:nvSpPr>
        <p:spPr>
          <a:xfrm flipV="1">
            <a:off x="9144577" y="2724763"/>
            <a:ext cx="2359938" cy="3326739"/>
          </a:xfrm>
          <a:prstGeom prst="line">
            <a:avLst/>
          </a:prstGeom>
          <a:ln w="25400">
            <a:solidFill>
              <a:srgbClr val="000000"/>
            </a:solidFill>
            <a:miter lim="400000"/>
          </a:ln>
        </p:spPr>
        <p:txBody>
          <a:bodyPr lIns="50800" tIns="50800" rIns="50800" bIns="50800" anchor="ctr"/>
          <a:lstStyle/>
          <a:p>
            <a:endParaRPr/>
          </a:p>
        </p:txBody>
      </p:sp>
      <p:sp>
        <p:nvSpPr>
          <p:cNvPr id="149" name="線"/>
          <p:cNvSpPr/>
          <p:nvPr/>
        </p:nvSpPr>
        <p:spPr>
          <a:xfrm>
            <a:off x="9144577" y="3793452"/>
            <a:ext cx="2359938" cy="1072530"/>
          </a:xfrm>
          <a:prstGeom prst="line">
            <a:avLst/>
          </a:prstGeom>
          <a:ln w="25400">
            <a:solidFill>
              <a:srgbClr val="000000"/>
            </a:solidFill>
            <a:miter lim="400000"/>
          </a:ln>
        </p:spPr>
        <p:txBody>
          <a:bodyPr lIns="50800" tIns="50800" rIns="50800" bIns="50800" anchor="ctr"/>
          <a:lstStyle/>
          <a:p>
            <a:endParaRPr/>
          </a:p>
        </p:txBody>
      </p:sp>
      <p:sp>
        <p:nvSpPr>
          <p:cNvPr id="150" name="線"/>
          <p:cNvSpPr/>
          <p:nvPr/>
        </p:nvSpPr>
        <p:spPr>
          <a:xfrm>
            <a:off x="9144577" y="3793452"/>
            <a:ext cx="2359938" cy="3223494"/>
          </a:xfrm>
          <a:prstGeom prst="line">
            <a:avLst/>
          </a:prstGeom>
          <a:ln w="25400">
            <a:solidFill>
              <a:srgbClr val="000000"/>
            </a:solidFill>
            <a:miter lim="400000"/>
          </a:ln>
        </p:spPr>
        <p:txBody>
          <a:bodyPr lIns="50800" tIns="50800" rIns="50800" bIns="50800" anchor="ctr"/>
          <a:lstStyle/>
          <a:p>
            <a:endParaRPr/>
          </a:p>
        </p:txBody>
      </p:sp>
      <p:sp>
        <p:nvSpPr>
          <p:cNvPr id="151" name="線"/>
          <p:cNvSpPr/>
          <p:nvPr/>
        </p:nvSpPr>
        <p:spPr>
          <a:xfrm flipV="1">
            <a:off x="9144577" y="4840196"/>
            <a:ext cx="2345948" cy="1211306"/>
          </a:xfrm>
          <a:prstGeom prst="line">
            <a:avLst/>
          </a:prstGeom>
          <a:ln w="25400">
            <a:solidFill>
              <a:srgbClr val="000000"/>
            </a:solidFill>
            <a:miter lim="400000"/>
          </a:ln>
        </p:spPr>
        <p:txBody>
          <a:bodyPr lIns="50800" tIns="50800" rIns="50800" bIns="50800" anchor="ctr"/>
          <a:lstStyle/>
          <a:p>
            <a:endParaRPr/>
          </a:p>
        </p:txBody>
      </p:sp>
      <p:sp>
        <p:nvSpPr>
          <p:cNvPr id="152" name="線"/>
          <p:cNvSpPr/>
          <p:nvPr/>
        </p:nvSpPr>
        <p:spPr>
          <a:xfrm>
            <a:off x="9151572" y="6051501"/>
            <a:ext cx="2345948" cy="92939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53" name="テキスト"/>
              <p:cNvSpPr txBox="1"/>
              <p:nvPr/>
            </p:nvSpPr>
            <p:spPr>
              <a:xfrm>
                <a:off x="9434681" y="29320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1</m:t>
                          </m:r>
                        </m:sub>
                      </m:sSub>
                    </m:oMath>
                  </m:oMathPara>
                </a14:m>
                <a:endParaRPr/>
              </a:p>
            </p:txBody>
          </p:sp>
        </mc:Choice>
        <mc:Fallback xmlns="">
          <p:sp>
            <p:nvSpPr>
              <p:cNvPr id="153" name="テキスト"/>
              <p:cNvSpPr txBox="1">
                <a:spLocks noRot="1" noChangeAspect="1" noMove="1" noResize="1" noEditPoints="1" noAdjustHandles="1" noChangeArrowheads="1" noChangeShapeType="1" noTextEdit="1"/>
              </p:cNvSpPr>
              <p:nvPr/>
            </p:nvSpPr>
            <p:spPr>
              <a:xfrm>
                <a:off x="9434681" y="2932039"/>
                <a:ext cx="540430" cy="697486"/>
              </a:xfrm>
              <a:prstGeom prst="rect">
                <a:avLst/>
              </a:prstGeom>
              <a:blipFill>
                <a:blip r:embed="rId12"/>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4" name="テキスト"/>
              <p:cNvSpPr txBox="1"/>
              <p:nvPr/>
            </p:nvSpPr>
            <p:spPr>
              <a:xfrm>
                <a:off x="9125265" y="4862200"/>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2</m:t>
                          </m:r>
                        </m:sub>
                      </m:sSub>
                    </m:oMath>
                  </m:oMathPara>
                </a14:m>
                <a:endParaRPr/>
              </a:p>
            </p:txBody>
          </p:sp>
        </mc:Choice>
        <mc:Fallback xmlns="">
          <p:sp>
            <p:nvSpPr>
              <p:cNvPr id="154" name="テキスト"/>
              <p:cNvSpPr txBox="1">
                <a:spLocks noRot="1" noChangeAspect="1" noMove="1" noResize="1" noEditPoints="1" noAdjustHandles="1" noChangeArrowheads="1" noChangeShapeType="1" noTextEdit="1"/>
              </p:cNvSpPr>
              <p:nvPr/>
            </p:nvSpPr>
            <p:spPr>
              <a:xfrm>
                <a:off x="9125265" y="4862200"/>
                <a:ext cx="540430" cy="697486"/>
              </a:xfrm>
              <a:prstGeom prst="rect">
                <a:avLst/>
              </a:prstGeom>
              <a:blipFill>
                <a:blip r:embed="rId13"/>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5" name="テキスト"/>
              <p:cNvSpPr txBox="1"/>
              <p:nvPr/>
            </p:nvSpPr>
            <p:spPr>
              <a:xfrm>
                <a:off x="9663281" y="355219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3</m:t>
                          </m:r>
                        </m:sub>
                      </m:sSub>
                    </m:oMath>
                  </m:oMathPara>
                </a14:m>
                <a:endParaRPr/>
              </a:p>
            </p:txBody>
          </p:sp>
        </mc:Choice>
        <mc:Fallback xmlns="">
          <p:sp>
            <p:nvSpPr>
              <p:cNvPr id="155" name="テキスト"/>
              <p:cNvSpPr txBox="1">
                <a:spLocks noRot="1" noChangeAspect="1" noMove="1" noResize="1" noEditPoints="1" noAdjustHandles="1" noChangeArrowheads="1" noChangeShapeType="1" noTextEdit="1"/>
              </p:cNvSpPr>
              <p:nvPr/>
            </p:nvSpPr>
            <p:spPr>
              <a:xfrm>
                <a:off x="9663281" y="3552193"/>
                <a:ext cx="540430" cy="701778"/>
              </a:xfrm>
              <a:prstGeom prst="rect">
                <a:avLst/>
              </a:prstGeom>
              <a:blipFill>
                <a:blip r:embed="rId14"/>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6" name="テキスト"/>
              <p:cNvSpPr txBox="1"/>
              <p:nvPr/>
            </p:nvSpPr>
            <p:spPr>
              <a:xfrm>
                <a:off x="9663281" y="55736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4</m:t>
                          </m:r>
                        </m:sub>
                      </m:sSub>
                    </m:oMath>
                  </m:oMathPara>
                </a14:m>
                <a:endParaRPr/>
              </a:p>
            </p:txBody>
          </p:sp>
        </mc:Choice>
        <mc:Fallback xmlns="">
          <p:sp>
            <p:nvSpPr>
              <p:cNvPr id="156" name="テキスト"/>
              <p:cNvSpPr txBox="1">
                <a:spLocks noRot="1" noChangeAspect="1" noMove="1" noResize="1" noEditPoints="1" noAdjustHandles="1" noChangeArrowheads="1" noChangeShapeType="1" noTextEdit="1"/>
              </p:cNvSpPr>
              <p:nvPr/>
            </p:nvSpPr>
            <p:spPr>
              <a:xfrm>
                <a:off x="9663281" y="5573639"/>
                <a:ext cx="540430" cy="697486"/>
              </a:xfrm>
              <a:prstGeom prst="rect">
                <a:avLst/>
              </a:prstGeom>
              <a:blipFill>
                <a:blip r:embed="rId15"/>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7" name="テキスト"/>
              <p:cNvSpPr txBox="1"/>
              <p:nvPr/>
            </p:nvSpPr>
            <p:spPr>
              <a:xfrm>
                <a:off x="9028281" y="403724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5</m:t>
                          </m:r>
                        </m:sub>
                      </m:sSub>
                    </m:oMath>
                  </m:oMathPara>
                </a14:m>
                <a:endParaRPr/>
              </a:p>
            </p:txBody>
          </p:sp>
        </mc:Choice>
        <mc:Fallback xmlns="">
          <p:sp>
            <p:nvSpPr>
              <p:cNvPr id="157" name="テキスト"/>
              <p:cNvSpPr txBox="1">
                <a:spLocks noRot="1" noChangeAspect="1" noMove="1" noResize="1" noEditPoints="1" noAdjustHandles="1" noChangeArrowheads="1" noChangeShapeType="1" noTextEdit="1"/>
              </p:cNvSpPr>
              <p:nvPr/>
            </p:nvSpPr>
            <p:spPr>
              <a:xfrm>
                <a:off x="9028281" y="4037243"/>
                <a:ext cx="540430" cy="701778"/>
              </a:xfrm>
              <a:prstGeom prst="rect">
                <a:avLst/>
              </a:prstGeom>
              <a:blipFill>
                <a:blip r:embed="rId16"/>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8" name="テキスト"/>
              <p:cNvSpPr txBox="1"/>
              <p:nvPr/>
            </p:nvSpPr>
            <p:spPr>
              <a:xfrm>
                <a:off x="9294981" y="604208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6</m:t>
                          </m:r>
                        </m:sub>
                      </m:sSub>
                    </m:oMath>
                  </m:oMathPara>
                </a14:m>
                <a:endParaRPr/>
              </a:p>
            </p:txBody>
          </p:sp>
        </mc:Choice>
        <mc:Fallback xmlns="">
          <p:sp>
            <p:nvSpPr>
              <p:cNvPr id="158" name="テキスト"/>
              <p:cNvSpPr txBox="1">
                <a:spLocks noRot="1" noChangeAspect="1" noMove="1" noResize="1" noEditPoints="1" noAdjustHandles="1" noChangeArrowheads="1" noChangeShapeType="1" noTextEdit="1"/>
              </p:cNvSpPr>
              <p:nvPr/>
            </p:nvSpPr>
            <p:spPr>
              <a:xfrm>
                <a:off x="9294981" y="6042083"/>
                <a:ext cx="540430" cy="701778"/>
              </a:xfrm>
              <a:prstGeom prst="rect">
                <a:avLst/>
              </a:prstGeom>
              <a:blipFill>
                <a:blip r:embed="rId17"/>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59" name="線"/>
          <p:cNvSpPr/>
          <p:nvPr/>
        </p:nvSpPr>
        <p:spPr>
          <a:xfrm>
            <a:off x="14126696" y="2696342"/>
            <a:ext cx="2359951" cy="2141870"/>
          </a:xfrm>
          <a:prstGeom prst="line">
            <a:avLst/>
          </a:prstGeom>
          <a:ln w="25400">
            <a:solidFill>
              <a:srgbClr val="000000"/>
            </a:solidFill>
            <a:miter lim="400000"/>
          </a:ln>
        </p:spPr>
        <p:txBody>
          <a:bodyPr lIns="50800" tIns="50800" rIns="50800" bIns="50800" anchor="ctr"/>
          <a:lstStyle/>
          <a:p>
            <a:endParaRPr/>
          </a:p>
        </p:txBody>
      </p:sp>
      <p:sp>
        <p:nvSpPr>
          <p:cNvPr id="160" name="線"/>
          <p:cNvSpPr/>
          <p:nvPr/>
        </p:nvSpPr>
        <p:spPr>
          <a:xfrm>
            <a:off x="14102401" y="4826047"/>
            <a:ext cx="2392726" cy="1"/>
          </a:xfrm>
          <a:prstGeom prst="line">
            <a:avLst/>
          </a:prstGeom>
          <a:ln w="25400">
            <a:solidFill>
              <a:srgbClr val="000000"/>
            </a:solidFill>
            <a:miter lim="400000"/>
          </a:ln>
        </p:spPr>
        <p:txBody>
          <a:bodyPr lIns="50800" tIns="50800" rIns="50800" bIns="50800" anchor="ctr"/>
          <a:lstStyle/>
          <a:p>
            <a:endParaRPr/>
          </a:p>
        </p:txBody>
      </p:sp>
      <p:sp>
        <p:nvSpPr>
          <p:cNvPr id="161" name="線"/>
          <p:cNvSpPr/>
          <p:nvPr/>
        </p:nvSpPr>
        <p:spPr>
          <a:xfrm flipV="1">
            <a:off x="14115070" y="4822713"/>
            <a:ext cx="2367389" cy="2151275"/>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62" name="テキスト"/>
              <p:cNvSpPr txBox="1"/>
              <p:nvPr/>
            </p:nvSpPr>
            <p:spPr>
              <a:xfrm>
                <a:off x="14386376" y="2441400"/>
                <a:ext cx="540429" cy="69993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7</m:t>
                          </m:r>
                        </m:sub>
                      </m:sSub>
                    </m:oMath>
                  </m:oMathPara>
                </a14:m>
                <a:endParaRPr/>
              </a:p>
            </p:txBody>
          </p:sp>
        </mc:Choice>
        <mc:Fallback xmlns="">
          <p:sp>
            <p:nvSpPr>
              <p:cNvPr id="162" name="テキスト"/>
              <p:cNvSpPr txBox="1">
                <a:spLocks noRot="1" noChangeAspect="1" noMove="1" noResize="1" noEditPoints="1" noAdjustHandles="1" noChangeArrowheads="1" noChangeShapeType="1" noTextEdit="1"/>
              </p:cNvSpPr>
              <p:nvPr/>
            </p:nvSpPr>
            <p:spPr>
              <a:xfrm>
                <a:off x="14386376" y="2441400"/>
                <a:ext cx="540429" cy="699939"/>
              </a:xfrm>
              <a:prstGeom prst="rect">
                <a:avLst/>
              </a:prstGeom>
              <a:blipFill>
                <a:blip r:embed="rId18"/>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3" name="テキスト"/>
              <p:cNvSpPr txBox="1"/>
              <p:nvPr/>
            </p:nvSpPr>
            <p:spPr>
              <a:xfrm>
                <a:off x="14370617" y="4208730"/>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8</m:t>
                          </m:r>
                        </m:sub>
                      </m:sSub>
                    </m:oMath>
                  </m:oMathPara>
                </a14:m>
                <a:endParaRPr/>
              </a:p>
            </p:txBody>
          </p:sp>
        </mc:Choice>
        <mc:Fallback xmlns="">
          <p:sp>
            <p:nvSpPr>
              <p:cNvPr id="163" name="テキスト"/>
              <p:cNvSpPr txBox="1">
                <a:spLocks noRot="1" noChangeAspect="1" noMove="1" noResize="1" noEditPoints="1" noAdjustHandles="1" noChangeArrowheads="1" noChangeShapeType="1" noTextEdit="1"/>
              </p:cNvSpPr>
              <p:nvPr/>
            </p:nvSpPr>
            <p:spPr>
              <a:xfrm>
                <a:off x="14370617" y="4208730"/>
                <a:ext cx="540430" cy="701778"/>
              </a:xfrm>
              <a:prstGeom prst="rect">
                <a:avLst/>
              </a:prstGeom>
              <a:blipFill>
                <a:blip r:embed="rId19"/>
                <a:stretch>
                  <a:fillRect l="-2954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4" name="テキスト"/>
              <p:cNvSpPr txBox="1"/>
              <p:nvPr/>
            </p:nvSpPr>
            <p:spPr>
              <a:xfrm>
                <a:off x="14370617" y="5749298"/>
                <a:ext cx="540430" cy="70423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9</m:t>
                          </m:r>
                        </m:sub>
                      </m:sSub>
                    </m:oMath>
                  </m:oMathPara>
                </a14:m>
                <a:endParaRPr/>
              </a:p>
            </p:txBody>
          </p:sp>
        </mc:Choice>
        <mc:Fallback xmlns="">
          <p:sp>
            <p:nvSpPr>
              <p:cNvPr id="164" name="テキスト"/>
              <p:cNvSpPr txBox="1">
                <a:spLocks noRot="1" noChangeAspect="1" noMove="1" noResize="1" noEditPoints="1" noAdjustHandles="1" noChangeArrowheads="1" noChangeShapeType="1" noTextEdit="1"/>
              </p:cNvSpPr>
              <p:nvPr/>
            </p:nvSpPr>
            <p:spPr>
              <a:xfrm>
                <a:off x="14370617" y="5749298"/>
                <a:ext cx="540430" cy="704231"/>
              </a:xfrm>
              <a:prstGeom prst="rect">
                <a:avLst/>
              </a:prstGeom>
              <a:blipFill>
                <a:blip r:embed="rId20"/>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5" name="テキスト"/>
              <p:cNvSpPr txBox="1"/>
              <p:nvPr/>
            </p:nvSpPr>
            <p:spPr>
              <a:xfrm>
                <a:off x="21083219" y="4423819"/>
                <a:ext cx="368047" cy="87147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lvl1pPr>
              </a:lstStyle>
              <a:p>
                <a:pPr/>
                <a14:m>
                  <m:oMathPara xmlns:m="http://schemas.openxmlformats.org/officeDocument/2006/math">
                    <m:oMathParaPr>
                      <m:jc m:val="center"/>
                    </m:oMathParaPr>
                    <m:oMath xmlns:m="http://schemas.openxmlformats.org/officeDocument/2006/math">
                      <m:r>
                        <a:rPr sz="4500" i="1">
                          <a:solidFill>
                            <a:srgbClr val="000000"/>
                          </a:solidFill>
                          <a:latin typeface="Cambria Math" panose="02040503050406030204" pitchFamily="18" charset="0"/>
                        </a:rPr>
                        <m:t>𝑦</m:t>
                      </m:r>
                    </m:oMath>
                  </m:oMathPara>
                </a14:m>
                <a:endParaRPr/>
              </a:p>
            </p:txBody>
          </p:sp>
        </mc:Choice>
        <mc:Fallback xmlns="">
          <p:sp>
            <p:nvSpPr>
              <p:cNvPr id="165" name="テキスト"/>
              <p:cNvSpPr txBox="1">
                <a:spLocks noRot="1" noChangeAspect="1" noMove="1" noResize="1" noEditPoints="1" noAdjustHandles="1" noChangeArrowheads="1" noChangeShapeType="1" noTextEdit="1"/>
              </p:cNvSpPr>
              <p:nvPr/>
            </p:nvSpPr>
            <p:spPr>
              <a:xfrm>
                <a:off x="21083219" y="4423819"/>
                <a:ext cx="368047" cy="871474"/>
              </a:xfrm>
              <a:prstGeom prst="rect">
                <a:avLst/>
              </a:prstGeom>
              <a:blipFill>
                <a:blip r:embed="rId21"/>
                <a:stretch>
                  <a:fillRect l="-73333" r="-16667" b="-1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6" name="テキスト"/>
              <p:cNvSpPr txBox="1"/>
              <p:nvPr/>
            </p:nvSpPr>
            <p:spPr>
              <a:xfrm>
                <a:off x="22764808" y="4450839"/>
                <a:ext cx="273178" cy="76003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lvl1pPr>
              </a:lstStyle>
              <a:p>
                <a:pPr/>
                <a14:m>
                  <m:oMathPara xmlns:m="http://schemas.openxmlformats.org/officeDocument/2006/math">
                    <m:oMathParaPr>
                      <m:jc m:val="center"/>
                    </m:oMathParaPr>
                    <m:oMath xmlns:m="http://schemas.openxmlformats.org/officeDocument/2006/math">
                      <m:r>
                        <a:rPr sz="4500" i="1">
                          <a:solidFill>
                            <a:srgbClr val="000000"/>
                          </a:solidFill>
                          <a:latin typeface="Cambria Math" panose="02040503050406030204" pitchFamily="18" charset="0"/>
                        </a:rPr>
                        <m:t>𝑡</m:t>
                      </m:r>
                    </m:oMath>
                  </m:oMathPara>
                </a14:m>
                <a:endParaRPr/>
              </a:p>
            </p:txBody>
          </p:sp>
        </mc:Choice>
        <mc:Fallback xmlns="">
          <p:sp>
            <p:nvSpPr>
              <p:cNvPr id="166" name="テキスト"/>
              <p:cNvSpPr txBox="1">
                <a:spLocks noRot="1" noChangeAspect="1" noMove="1" noResize="1" noEditPoints="1" noAdjustHandles="1" noChangeArrowheads="1" noChangeShapeType="1" noTextEdit="1"/>
              </p:cNvSpPr>
              <p:nvPr/>
            </p:nvSpPr>
            <p:spPr>
              <a:xfrm>
                <a:off x="22764808" y="4450839"/>
                <a:ext cx="273178" cy="760033"/>
              </a:xfrm>
              <a:prstGeom prst="rect">
                <a:avLst/>
              </a:prstGeom>
              <a:blipFill>
                <a:blip r:embed="rId22"/>
                <a:stretch>
                  <a:fillRect l="-86364" r="-1818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7" name="テキスト"/>
              <p:cNvSpPr txBox="1"/>
              <p:nvPr/>
            </p:nvSpPr>
            <p:spPr>
              <a:xfrm>
                <a:off x="11443965" y="1618835"/>
                <a:ext cx="468319" cy="7203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1</m:t>
                          </m:r>
                        </m:sub>
                      </m:sSub>
                    </m:oMath>
                  </m:oMathPara>
                </a14:m>
                <a:endParaRPr/>
              </a:p>
            </p:txBody>
          </p:sp>
        </mc:Choice>
        <mc:Fallback xmlns="">
          <p:sp>
            <p:nvSpPr>
              <p:cNvPr id="167" name="テキスト"/>
              <p:cNvSpPr txBox="1">
                <a:spLocks noRot="1" noChangeAspect="1" noMove="1" noResize="1" noEditPoints="1" noAdjustHandles="1" noChangeArrowheads="1" noChangeShapeType="1" noTextEdit="1"/>
              </p:cNvSpPr>
              <p:nvPr/>
            </p:nvSpPr>
            <p:spPr>
              <a:xfrm>
                <a:off x="11443965" y="1618835"/>
                <a:ext cx="468319" cy="720371"/>
              </a:xfrm>
              <a:prstGeom prst="rect">
                <a:avLst/>
              </a:prstGeom>
              <a:blipFill>
                <a:blip r:embed="rId23"/>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8" name="テキスト"/>
              <p:cNvSpPr txBox="1"/>
              <p:nvPr/>
            </p:nvSpPr>
            <p:spPr>
              <a:xfrm>
                <a:off x="11443965" y="3719854"/>
                <a:ext cx="468319"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2</m:t>
                          </m:r>
                        </m:sub>
                      </m:sSub>
                    </m:oMath>
                  </m:oMathPara>
                </a14:m>
                <a:endParaRPr/>
              </a:p>
            </p:txBody>
          </p:sp>
        </mc:Choice>
        <mc:Fallback xmlns="">
          <p:sp>
            <p:nvSpPr>
              <p:cNvPr id="168" name="テキスト"/>
              <p:cNvSpPr txBox="1">
                <a:spLocks noRot="1" noChangeAspect="1" noMove="1" noResize="1" noEditPoints="1" noAdjustHandles="1" noChangeArrowheads="1" noChangeShapeType="1" noTextEdit="1"/>
              </p:cNvSpPr>
              <p:nvPr/>
            </p:nvSpPr>
            <p:spPr>
              <a:xfrm>
                <a:off x="11443965" y="3719854"/>
                <a:ext cx="468319" cy="720370"/>
              </a:xfrm>
              <a:prstGeom prst="rect">
                <a:avLst/>
              </a:prstGeom>
              <a:blipFill>
                <a:blip r:embed="rId24"/>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9" name="テキスト"/>
              <p:cNvSpPr txBox="1"/>
              <p:nvPr/>
            </p:nvSpPr>
            <p:spPr>
              <a:xfrm>
                <a:off x="11529809" y="5834003"/>
                <a:ext cx="468318" cy="72466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3</m:t>
                          </m:r>
                        </m:sub>
                      </m:sSub>
                    </m:oMath>
                  </m:oMathPara>
                </a14:m>
                <a:endParaRPr/>
              </a:p>
            </p:txBody>
          </p:sp>
        </mc:Choice>
        <mc:Fallback xmlns="">
          <p:sp>
            <p:nvSpPr>
              <p:cNvPr id="169" name="テキスト"/>
              <p:cNvSpPr txBox="1">
                <a:spLocks noRot="1" noChangeAspect="1" noMove="1" noResize="1" noEditPoints="1" noAdjustHandles="1" noChangeArrowheads="1" noChangeShapeType="1" noTextEdit="1"/>
              </p:cNvSpPr>
              <p:nvPr/>
            </p:nvSpPr>
            <p:spPr>
              <a:xfrm>
                <a:off x="11529809" y="5834003"/>
                <a:ext cx="468318" cy="724663"/>
              </a:xfrm>
              <a:prstGeom prst="rect">
                <a:avLst/>
              </a:prstGeom>
              <a:blipFill>
                <a:blip r:embed="rId25"/>
                <a:stretch>
                  <a:fillRect l="-4210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0" name="テキスト"/>
              <p:cNvSpPr txBox="1"/>
              <p:nvPr/>
            </p:nvSpPr>
            <p:spPr>
              <a:xfrm>
                <a:off x="16446392" y="3719854"/>
                <a:ext cx="468318"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4</m:t>
                          </m:r>
                        </m:sub>
                      </m:sSub>
                    </m:oMath>
                  </m:oMathPara>
                </a14:m>
                <a:endParaRPr/>
              </a:p>
            </p:txBody>
          </p:sp>
        </mc:Choice>
        <mc:Fallback xmlns="">
          <p:sp>
            <p:nvSpPr>
              <p:cNvPr id="170" name="テキスト"/>
              <p:cNvSpPr txBox="1">
                <a:spLocks noRot="1" noChangeAspect="1" noMove="1" noResize="1" noEditPoints="1" noAdjustHandles="1" noChangeArrowheads="1" noChangeShapeType="1" noTextEdit="1"/>
              </p:cNvSpPr>
              <p:nvPr/>
            </p:nvSpPr>
            <p:spPr>
              <a:xfrm>
                <a:off x="16446392" y="3719854"/>
                <a:ext cx="468318" cy="720370"/>
              </a:xfrm>
              <a:prstGeom prst="rect">
                <a:avLst/>
              </a:prstGeom>
              <a:blipFill>
                <a:blip r:embed="rId26"/>
                <a:stretch>
                  <a:fillRect l="-432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71" name="正方形"/>
          <p:cNvSpPr/>
          <p:nvPr/>
        </p:nvSpPr>
        <p:spPr>
          <a:xfrm>
            <a:off x="407209" y="3454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2" name="正方形"/>
          <p:cNvSpPr/>
          <p:nvPr/>
        </p:nvSpPr>
        <p:spPr>
          <a:xfrm>
            <a:off x="534209" y="3581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3" name="正方形"/>
          <p:cNvSpPr/>
          <p:nvPr/>
        </p:nvSpPr>
        <p:spPr>
          <a:xfrm>
            <a:off x="661209" y="3708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4" name="正方形"/>
          <p:cNvSpPr/>
          <p:nvPr/>
        </p:nvSpPr>
        <p:spPr>
          <a:xfrm>
            <a:off x="1342412" y="4570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5" name="正方形"/>
          <p:cNvSpPr/>
          <p:nvPr/>
        </p:nvSpPr>
        <p:spPr>
          <a:xfrm>
            <a:off x="1469412" y="4697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 name="正方形"/>
          <p:cNvSpPr/>
          <p:nvPr/>
        </p:nvSpPr>
        <p:spPr>
          <a:xfrm>
            <a:off x="1596412" y="4824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7" name="・"/>
          <p:cNvSpPr txBox="1"/>
          <p:nvPr/>
        </p:nvSpPr>
        <p:spPr>
          <a:xfrm>
            <a:off x="1029509" y="4093037"/>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178" name="・"/>
          <p:cNvSpPr txBox="1"/>
          <p:nvPr/>
        </p:nvSpPr>
        <p:spPr>
          <a:xfrm>
            <a:off x="1111878" y="4191344"/>
            <a:ext cx="457201" cy="450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179" name="・"/>
          <p:cNvSpPr txBox="1"/>
          <p:nvPr/>
        </p:nvSpPr>
        <p:spPr>
          <a:xfrm>
            <a:off x="1194609" y="4286712"/>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180" name="角丸四角形"/>
          <p:cNvSpPr/>
          <p:nvPr/>
        </p:nvSpPr>
        <p:spPr>
          <a:xfrm>
            <a:off x="236869" y="2293504"/>
            <a:ext cx="2799884" cy="5137086"/>
          </a:xfrm>
          <a:prstGeom prst="roundRect">
            <a:avLst>
              <a:gd name="adj" fmla="val 18409"/>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1" name="正方形"/>
          <p:cNvSpPr/>
          <p:nvPr/>
        </p:nvSpPr>
        <p:spPr>
          <a:xfrm>
            <a:off x="4213673" y="4195855"/>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2" name="順伝搬と逆伝播"/>
          <p:cNvSpPr txBox="1"/>
          <p:nvPr/>
        </p:nvSpPr>
        <p:spPr>
          <a:xfrm>
            <a:off x="10105822" y="330853"/>
            <a:ext cx="4381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順伝搬と逆伝播</a:t>
            </a:r>
          </a:p>
        </p:txBody>
      </p:sp>
      <p:sp>
        <p:nvSpPr>
          <p:cNvPr id="183" name="矢印"/>
          <p:cNvSpPr/>
          <p:nvPr/>
        </p:nvSpPr>
        <p:spPr>
          <a:xfrm>
            <a:off x="5785936"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4" name="1"/>
          <p:cNvSpPr txBox="1"/>
          <p:nvPr/>
        </p:nvSpPr>
        <p:spPr>
          <a:xfrm>
            <a:off x="4615196" y="4560422"/>
            <a:ext cx="466954"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185" name="1"/>
          <p:cNvSpPr txBox="1"/>
          <p:nvPr/>
        </p:nvSpPr>
        <p:spPr>
          <a:xfrm>
            <a:off x="1997935" y="5158369"/>
            <a:ext cx="466955"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186" name="予測"/>
          <p:cNvSpPr txBox="1"/>
          <p:nvPr/>
        </p:nvSpPr>
        <p:spPr>
          <a:xfrm>
            <a:off x="20539805"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予測</a:t>
            </a:r>
          </a:p>
        </p:txBody>
      </p:sp>
      <p:sp>
        <p:nvSpPr>
          <p:cNvPr id="187" name="正解"/>
          <p:cNvSpPr txBox="1"/>
          <p:nvPr/>
        </p:nvSpPr>
        <p:spPr>
          <a:xfrm>
            <a:off x="22348947"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正解</a:t>
            </a:r>
          </a:p>
        </p:txBody>
      </p:sp>
      <p:sp>
        <p:nvSpPr>
          <p:cNvPr id="188" name="矢印"/>
          <p:cNvSpPr/>
          <p:nvPr/>
        </p:nvSpPr>
        <p:spPr>
          <a:xfrm>
            <a:off x="3327877"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9" name="矢印"/>
          <p:cNvSpPr/>
          <p:nvPr/>
        </p:nvSpPr>
        <p:spPr>
          <a:xfrm>
            <a:off x="19681000" y="4367332"/>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0" name="データ"/>
          <p:cNvSpPr txBox="1"/>
          <p:nvPr/>
        </p:nvSpPr>
        <p:spPr>
          <a:xfrm>
            <a:off x="836710" y="2452958"/>
            <a:ext cx="16002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データ</a:t>
            </a:r>
          </a:p>
        </p:txBody>
      </p:sp>
      <p:sp>
        <p:nvSpPr>
          <p:cNvPr id="191" name="深層学習の推論(順伝播)と学習(逆伝播)の仕組みをもう少し勉強してみましょう"/>
          <p:cNvSpPr txBox="1"/>
          <p:nvPr/>
        </p:nvSpPr>
        <p:spPr>
          <a:xfrm>
            <a:off x="2703271" y="9700081"/>
            <a:ext cx="18977459"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深層学習の推論(順伝播)と学習(逆伝播)の仕組みをもう少し勉強してみましょう</a:t>
            </a:r>
          </a:p>
        </p:txBody>
      </p:sp>
      <p:sp>
        <p:nvSpPr>
          <p:cNvPr id="192" name="精度は？"/>
          <p:cNvSpPr txBox="1"/>
          <p:nvPr/>
        </p:nvSpPr>
        <p:spPr>
          <a:xfrm>
            <a:off x="20945295" y="7196205"/>
            <a:ext cx="2095501"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精度は？</a:t>
            </a:r>
          </a:p>
        </p:txBody>
      </p:sp>
      <p:sp>
        <p:nvSpPr>
          <p:cNvPr id="193" name="矢印"/>
          <p:cNvSpPr/>
          <p:nvPr/>
        </p:nvSpPr>
        <p:spPr>
          <a:xfrm rot="5400000">
            <a:off x="21487962" y="5912494"/>
            <a:ext cx="1010166" cy="960956"/>
          </a:xfrm>
          <a:prstGeom prst="rightArrow">
            <a:avLst>
              <a:gd name="adj1" fmla="val 44601"/>
              <a:gd name="adj2" fmla="val 48062"/>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4" name="入力層"/>
          <p:cNvSpPr txBox="1"/>
          <p:nvPr/>
        </p:nvSpPr>
        <p:spPr>
          <a:xfrm>
            <a:off x="7196646" y="1569525"/>
            <a:ext cx="1282701"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入力層</a:t>
            </a:r>
          </a:p>
        </p:txBody>
      </p:sp>
      <p:sp>
        <p:nvSpPr>
          <p:cNvPr id="195" name="中間層"/>
          <p:cNvSpPr txBox="1"/>
          <p:nvPr/>
        </p:nvSpPr>
        <p:spPr>
          <a:xfrm>
            <a:off x="12183564"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中間層</a:t>
            </a:r>
          </a:p>
        </p:txBody>
      </p:sp>
      <p:sp>
        <p:nvSpPr>
          <p:cNvPr id="196" name="出力層"/>
          <p:cNvSpPr txBox="1"/>
          <p:nvPr/>
        </p:nvSpPr>
        <p:spPr>
          <a:xfrm>
            <a:off x="17170482"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出力層</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線"/>
          <p:cNvSpPr/>
          <p:nvPr/>
        </p:nvSpPr>
        <p:spPr>
          <a:xfrm>
            <a:off x="2207821" y="3659838"/>
            <a:ext cx="7152654" cy="7281550"/>
          </a:xfrm>
          <a:custGeom>
            <a:avLst/>
            <a:gdLst/>
            <a:ahLst/>
            <a:cxnLst>
              <a:cxn ang="0">
                <a:pos x="wd2" y="hd2"/>
              </a:cxn>
              <a:cxn ang="5400000">
                <a:pos x="wd2" y="hd2"/>
              </a:cxn>
              <a:cxn ang="10800000">
                <a:pos x="wd2" y="hd2"/>
              </a:cxn>
              <a:cxn ang="16200000">
                <a:pos x="wd2" y="hd2"/>
              </a:cxn>
            </a:cxnLst>
            <a:rect l="0" t="0" r="r" b="b"/>
            <a:pathLst>
              <a:path w="21600" h="21462" extrusionOk="0">
                <a:moveTo>
                  <a:pt x="0" y="0"/>
                </a:moveTo>
                <a:cubicBezTo>
                  <a:pt x="402" y="5317"/>
                  <a:pt x="1606" y="10298"/>
                  <a:pt x="3487" y="14954"/>
                </a:cubicBezTo>
                <a:cubicBezTo>
                  <a:pt x="4808" y="18225"/>
                  <a:pt x="7018" y="21600"/>
                  <a:pt x="10637" y="21458"/>
                </a:cubicBezTo>
                <a:cubicBezTo>
                  <a:pt x="14267" y="21315"/>
                  <a:pt x="16160" y="18124"/>
                  <a:pt x="17472" y="15154"/>
                </a:cubicBezTo>
                <a:cubicBezTo>
                  <a:pt x="19568" y="10413"/>
                  <a:pt x="20969" y="5406"/>
                  <a:pt x="21600" y="65"/>
                </a:cubicBezTo>
              </a:path>
            </a:pathLst>
          </a:custGeom>
          <a:ln w="25400">
            <a:solidFill>
              <a:srgbClr val="000000"/>
            </a:solidFill>
            <a:miter lim="400000"/>
          </a:ln>
        </p:spPr>
        <p:txBody>
          <a:bodyPr lIns="50800" tIns="50800" rIns="50800" bIns="50800" anchor="ctr"/>
          <a:lstStyle/>
          <a:p>
            <a:endParaRPr/>
          </a:p>
        </p:txBody>
      </p:sp>
      <p:sp>
        <p:nvSpPr>
          <p:cNvPr id="1213" name="線"/>
          <p:cNvSpPr/>
          <p:nvPr/>
        </p:nvSpPr>
        <p:spPr>
          <a:xfrm>
            <a:off x="1532684" y="11710666"/>
            <a:ext cx="8110537" cy="1"/>
          </a:xfrm>
          <a:prstGeom prst="line">
            <a:avLst/>
          </a:prstGeom>
          <a:ln w="25400">
            <a:solidFill>
              <a:srgbClr val="000000"/>
            </a:solidFill>
            <a:miter lim="400000"/>
          </a:ln>
        </p:spPr>
        <p:txBody>
          <a:bodyPr lIns="50800" tIns="50800" rIns="50800" bIns="50800" anchor="ctr"/>
          <a:lstStyle/>
          <a:p>
            <a:endParaRPr/>
          </a:p>
        </p:txBody>
      </p:sp>
      <p:sp>
        <p:nvSpPr>
          <p:cNvPr id="1214" name="線"/>
          <p:cNvSpPr/>
          <p:nvPr/>
        </p:nvSpPr>
        <p:spPr>
          <a:xfrm flipV="1">
            <a:off x="1532684" y="2902325"/>
            <a:ext cx="1" cy="8808342"/>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215" name="テキスト"/>
              <p:cNvSpPr txBox="1"/>
              <p:nvPr/>
            </p:nvSpPr>
            <p:spPr>
              <a:xfrm>
                <a:off x="1320340" y="1951268"/>
                <a:ext cx="424689" cy="687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𝐸</m:t>
                      </m:r>
                    </m:oMath>
                  </m:oMathPara>
                </a14:m>
                <a:endParaRPr/>
              </a:p>
            </p:txBody>
          </p:sp>
        </mc:Choice>
        <mc:Fallback xmlns="">
          <p:sp>
            <p:nvSpPr>
              <p:cNvPr id="1215" name="テキスト"/>
              <p:cNvSpPr txBox="1">
                <a:spLocks noRot="1" noChangeAspect="1" noMove="1" noResize="1" noEditPoints="1" noAdjustHandles="1" noChangeArrowheads="1" noChangeShapeType="1" noTextEdit="1"/>
              </p:cNvSpPr>
              <p:nvPr/>
            </p:nvSpPr>
            <p:spPr>
              <a:xfrm>
                <a:off x="1320340" y="1951268"/>
                <a:ext cx="424689" cy="687326"/>
              </a:xfrm>
              <a:prstGeom prst="rect">
                <a:avLst/>
              </a:prstGeom>
              <a:blipFill>
                <a:blip r:embed="rId2"/>
                <a:stretch>
                  <a:fillRect l="-52941" r="-5882" b="-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16" name="テキスト"/>
              <p:cNvSpPr txBox="1"/>
              <p:nvPr/>
            </p:nvSpPr>
            <p:spPr>
              <a:xfrm>
                <a:off x="9397641" y="11868448"/>
                <a:ext cx="453137" cy="68478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𝑤</m:t>
                      </m:r>
                    </m:oMath>
                  </m:oMathPara>
                </a14:m>
                <a:endParaRPr/>
              </a:p>
            </p:txBody>
          </p:sp>
        </mc:Choice>
        <mc:Fallback xmlns="">
          <p:sp>
            <p:nvSpPr>
              <p:cNvPr id="1216" name="テキスト"/>
              <p:cNvSpPr txBox="1">
                <a:spLocks noRot="1" noChangeAspect="1" noMove="1" noResize="1" noEditPoints="1" noAdjustHandles="1" noChangeArrowheads="1" noChangeShapeType="1" noTextEdit="1"/>
              </p:cNvSpPr>
              <p:nvPr/>
            </p:nvSpPr>
            <p:spPr>
              <a:xfrm>
                <a:off x="9397641" y="11868448"/>
                <a:ext cx="453137" cy="684787"/>
              </a:xfrm>
              <a:prstGeom prst="rect">
                <a:avLst/>
              </a:prstGeom>
              <a:blipFill>
                <a:blip r:embed="rId3"/>
                <a:stretch>
                  <a:fillRect l="-3888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217" name="線"/>
          <p:cNvSpPr/>
          <p:nvPr/>
        </p:nvSpPr>
        <p:spPr>
          <a:xfrm flipV="1">
            <a:off x="8797540" y="6586695"/>
            <a:ext cx="1" cy="5093444"/>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218" name="wを変えてEを小さくしたい"/>
          <p:cNvSpPr txBox="1"/>
          <p:nvPr/>
        </p:nvSpPr>
        <p:spPr>
          <a:xfrm>
            <a:off x="13726663" y="1977431"/>
            <a:ext cx="6757798"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wを変えてEを小さくしたい</a:t>
            </a:r>
          </a:p>
        </p:txBody>
      </p:sp>
      <p:sp>
        <p:nvSpPr>
          <p:cNvPr id="1219" name="線"/>
          <p:cNvSpPr/>
          <p:nvPr/>
        </p:nvSpPr>
        <p:spPr>
          <a:xfrm flipV="1">
            <a:off x="5651452" y="10971916"/>
            <a:ext cx="1" cy="708223"/>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220" name="楕円"/>
          <p:cNvSpPr/>
          <p:nvPr/>
        </p:nvSpPr>
        <p:spPr>
          <a:xfrm>
            <a:off x="5467302" y="11546897"/>
            <a:ext cx="368301" cy="327539"/>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21" name="左の図のように縦軸Eと横軸に1つのwを考えたとき、"/>
          <p:cNvSpPr txBox="1"/>
          <p:nvPr/>
        </p:nvSpPr>
        <p:spPr>
          <a:xfrm>
            <a:off x="11266321" y="3513816"/>
            <a:ext cx="1304765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左の図のように縦軸Eと横軸に1つのwを考えたとき、</a:t>
            </a:r>
          </a:p>
        </p:txBody>
      </p:sp>
      <p:sp>
        <p:nvSpPr>
          <p:cNvPr id="1222" name="円形"/>
          <p:cNvSpPr/>
          <p:nvPr/>
        </p:nvSpPr>
        <p:spPr>
          <a:xfrm>
            <a:off x="13091436" y="4611757"/>
            <a:ext cx="679569" cy="687834"/>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23" name="楕円"/>
          <p:cNvSpPr/>
          <p:nvPr/>
        </p:nvSpPr>
        <p:spPr>
          <a:xfrm>
            <a:off x="8613390" y="115468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24" name="wを"/>
          <p:cNvSpPr txBox="1"/>
          <p:nvPr/>
        </p:nvSpPr>
        <p:spPr>
          <a:xfrm>
            <a:off x="11894067" y="4638174"/>
            <a:ext cx="110109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wを</a:t>
            </a:r>
          </a:p>
        </p:txBody>
      </p:sp>
      <p:sp>
        <p:nvSpPr>
          <p:cNvPr id="1225" name="から"/>
          <p:cNvSpPr txBox="1"/>
          <p:nvPr/>
        </p:nvSpPr>
        <p:spPr>
          <a:xfrm>
            <a:off x="13884687" y="4638174"/>
            <a:ext cx="11811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から</a:t>
            </a:r>
          </a:p>
        </p:txBody>
      </p:sp>
      <p:sp>
        <p:nvSpPr>
          <p:cNvPr id="1226" name="円形"/>
          <p:cNvSpPr/>
          <p:nvPr/>
        </p:nvSpPr>
        <p:spPr>
          <a:xfrm>
            <a:off x="15179471" y="4611757"/>
            <a:ext cx="679569" cy="687834"/>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27" name="矢印"/>
          <p:cNvSpPr/>
          <p:nvPr/>
        </p:nvSpPr>
        <p:spPr>
          <a:xfrm flipH="1">
            <a:off x="6081961" y="11443966"/>
            <a:ext cx="2285071" cy="533401"/>
          </a:xfrm>
          <a:prstGeom prst="rightArrow">
            <a:avLst>
              <a:gd name="adj1" fmla="val 38350"/>
              <a:gd name="adj2" fmla="val 102545"/>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28" name="に移動させるとEは最小になる"/>
          <p:cNvSpPr txBox="1"/>
          <p:nvPr/>
        </p:nvSpPr>
        <p:spPr>
          <a:xfrm>
            <a:off x="16169563" y="4638174"/>
            <a:ext cx="741388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に移動させるとEは最小になる</a:t>
            </a:r>
          </a:p>
        </p:txBody>
      </p:sp>
      <p:sp>
        <p:nvSpPr>
          <p:cNvPr id="1229"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30" name="勾配降下法"/>
          <p:cNvSpPr txBox="1"/>
          <p:nvPr/>
        </p:nvSpPr>
        <p:spPr>
          <a:xfrm>
            <a:off x="10715422" y="330853"/>
            <a:ext cx="31623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勾配降下法</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線"/>
          <p:cNvSpPr/>
          <p:nvPr/>
        </p:nvSpPr>
        <p:spPr>
          <a:xfrm>
            <a:off x="2207821" y="3659838"/>
            <a:ext cx="7152654" cy="7281550"/>
          </a:xfrm>
          <a:custGeom>
            <a:avLst/>
            <a:gdLst/>
            <a:ahLst/>
            <a:cxnLst>
              <a:cxn ang="0">
                <a:pos x="wd2" y="hd2"/>
              </a:cxn>
              <a:cxn ang="5400000">
                <a:pos x="wd2" y="hd2"/>
              </a:cxn>
              <a:cxn ang="10800000">
                <a:pos x="wd2" y="hd2"/>
              </a:cxn>
              <a:cxn ang="16200000">
                <a:pos x="wd2" y="hd2"/>
              </a:cxn>
            </a:cxnLst>
            <a:rect l="0" t="0" r="r" b="b"/>
            <a:pathLst>
              <a:path w="21600" h="21462" extrusionOk="0">
                <a:moveTo>
                  <a:pt x="0" y="0"/>
                </a:moveTo>
                <a:cubicBezTo>
                  <a:pt x="402" y="5317"/>
                  <a:pt x="1606" y="10298"/>
                  <a:pt x="3487" y="14954"/>
                </a:cubicBezTo>
                <a:cubicBezTo>
                  <a:pt x="4808" y="18225"/>
                  <a:pt x="7018" y="21600"/>
                  <a:pt x="10637" y="21458"/>
                </a:cubicBezTo>
                <a:cubicBezTo>
                  <a:pt x="14267" y="21315"/>
                  <a:pt x="16160" y="18124"/>
                  <a:pt x="17472" y="15154"/>
                </a:cubicBezTo>
                <a:cubicBezTo>
                  <a:pt x="19568" y="10413"/>
                  <a:pt x="20969" y="5406"/>
                  <a:pt x="21600" y="65"/>
                </a:cubicBezTo>
              </a:path>
            </a:pathLst>
          </a:custGeom>
          <a:ln w="25400">
            <a:solidFill>
              <a:srgbClr val="000000"/>
            </a:solidFill>
            <a:miter lim="400000"/>
          </a:ln>
        </p:spPr>
        <p:txBody>
          <a:bodyPr lIns="50800" tIns="50800" rIns="50800" bIns="50800" anchor="ctr"/>
          <a:lstStyle/>
          <a:p>
            <a:endParaRPr/>
          </a:p>
        </p:txBody>
      </p:sp>
      <p:sp>
        <p:nvSpPr>
          <p:cNvPr id="1233" name="線"/>
          <p:cNvSpPr/>
          <p:nvPr/>
        </p:nvSpPr>
        <p:spPr>
          <a:xfrm>
            <a:off x="1532684" y="11710666"/>
            <a:ext cx="8110537" cy="1"/>
          </a:xfrm>
          <a:prstGeom prst="line">
            <a:avLst/>
          </a:prstGeom>
          <a:ln w="25400">
            <a:solidFill>
              <a:srgbClr val="000000"/>
            </a:solidFill>
            <a:miter lim="400000"/>
          </a:ln>
        </p:spPr>
        <p:txBody>
          <a:bodyPr lIns="50800" tIns="50800" rIns="50800" bIns="50800" anchor="ctr"/>
          <a:lstStyle/>
          <a:p>
            <a:endParaRPr/>
          </a:p>
        </p:txBody>
      </p:sp>
      <p:sp>
        <p:nvSpPr>
          <p:cNvPr id="1234" name="線"/>
          <p:cNvSpPr/>
          <p:nvPr/>
        </p:nvSpPr>
        <p:spPr>
          <a:xfrm flipV="1">
            <a:off x="1532684" y="2902325"/>
            <a:ext cx="1" cy="8808342"/>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235" name="テキスト"/>
              <p:cNvSpPr txBox="1"/>
              <p:nvPr/>
            </p:nvSpPr>
            <p:spPr>
              <a:xfrm>
                <a:off x="1320340" y="1951268"/>
                <a:ext cx="424689" cy="687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𝐸</m:t>
                      </m:r>
                    </m:oMath>
                  </m:oMathPara>
                </a14:m>
                <a:endParaRPr/>
              </a:p>
            </p:txBody>
          </p:sp>
        </mc:Choice>
        <mc:Fallback xmlns="">
          <p:sp>
            <p:nvSpPr>
              <p:cNvPr id="1235" name="テキスト"/>
              <p:cNvSpPr txBox="1">
                <a:spLocks noRot="1" noChangeAspect="1" noMove="1" noResize="1" noEditPoints="1" noAdjustHandles="1" noChangeArrowheads="1" noChangeShapeType="1" noTextEdit="1"/>
              </p:cNvSpPr>
              <p:nvPr/>
            </p:nvSpPr>
            <p:spPr>
              <a:xfrm>
                <a:off x="1320340" y="1951268"/>
                <a:ext cx="424689" cy="687326"/>
              </a:xfrm>
              <a:prstGeom prst="rect">
                <a:avLst/>
              </a:prstGeom>
              <a:blipFill>
                <a:blip r:embed="rId2"/>
                <a:stretch>
                  <a:fillRect l="-52941" r="-5882" b="-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6" name="テキスト"/>
              <p:cNvSpPr txBox="1"/>
              <p:nvPr/>
            </p:nvSpPr>
            <p:spPr>
              <a:xfrm>
                <a:off x="9397641" y="11868448"/>
                <a:ext cx="453137" cy="68478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𝑤</m:t>
                      </m:r>
                    </m:oMath>
                  </m:oMathPara>
                </a14:m>
                <a:endParaRPr/>
              </a:p>
            </p:txBody>
          </p:sp>
        </mc:Choice>
        <mc:Fallback xmlns="">
          <p:sp>
            <p:nvSpPr>
              <p:cNvPr id="1236" name="テキスト"/>
              <p:cNvSpPr txBox="1">
                <a:spLocks noRot="1" noChangeAspect="1" noMove="1" noResize="1" noEditPoints="1" noAdjustHandles="1" noChangeArrowheads="1" noChangeShapeType="1" noTextEdit="1"/>
              </p:cNvSpPr>
              <p:nvPr/>
            </p:nvSpPr>
            <p:spPr>
              <a:xfrm>
                <a:off x="9397641" y="11868448"/>
                <a:ext cx="453137" cy="684787"/>
              </a:xfrm>
              <a:prstGeom prst="rect">
                <a:avLst/>
              </a:prstGeom>
              <a:blipFill>
                <a:blip r:embed="rId3"/>
                <a:stretch>
                  <a:fillRect l="-3888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237" name="線"/>
          <p:cNvSpPr/>
          <p:nvPr/>
        </p:nvSpPr>
        <p:spPr>
          <a:xfrm flipV="1">
            <a:off x="8797540" y="6586695"/>
            <a:ext cx="1" cy="5093444"/>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238" name="wを変えてEを小さくしたい"/>
          <p:cNvSpPr txBox="1"/>
          <p:nvPr/>
        </p:nvSpPr>
        <p:spPr>
          <a:xfrm>
            <a:off x="13726663" y="1977431"/>
            <a:ext cx="6757798"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wを変えてEを小さくしたい</a:t>
            </a:r>
          </a:p>
        </p:txBody>
      </p:sp>
      <p:sp>
        <p:nvSpPr>
          <p:cNvPr id="1239" name="線"/>
          <p:cNvSpPr/>
          <p:nvPr/>
        </p:nvSpPr>
        <p:spPr>
          <a:xfrm flipV="1">
            <a:off x="5651452" y="10971916"/>
            <a:ext cx="1" cy="708223"/>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240" name="楕円"/>
          <p:cNvSpPr/>
          <p:nvPr/>
        </p:nvSpPr>
        <p:spPr>
          <a:xfrm>
            <a:off x="5467302" y="11546897"/>
            <a:ext cx="368301" cy="327539"/>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1" name="左の図のように縦軸Eと横軸に1つのwを考えたとき、"/>
          <p:cNvSpPr txBox="1"/>
          <p:nvPr/>
        </p:nvSpPr>
        <p:spPr>
          <a:xfrm>
            <a:off x="11266321" y="3513816"/>
            <a:ext cx="1304765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左の図のように縦軸Eと横軸に1つのwを考えたとき、</a:t>
            </a:r>
          </a:p>
        </p:txBody>
      </p:sp>
      <p:sp>
        <p:nvSpPr>
          <p:cNvPr id="1242" name="円形"/>
          <p:cNvSpPr/>
          <p:nvPr/>
        </p:nvSpPr>
        <p:spPr>
          <a:xfrm>
            <a:off x="13091436" y="4611757"/>
            <a:ext cx="679569" cy="687834"/>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3" name="楕円"/>
          <p:cNvSpPr/>
          <p:nvPr/>
        </p:nvSpPr>
        <p:spPr>
          <a:xfrm>
            <a:off x="8613390" y="115468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4" name="wを"/>
          <p:cNvSpPr txBox="1"/>
          <p:nvPr/>
        </p:nvSpPr>
        <p:spPr>
          <a:xfrm>
            <a:off x="11894067" y="4638174"/>
            <a:ext cx="110109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wを</a:t>
            </a:r>
          </a:p>
        </p:txBody>
      </p:sp>
      <p:sp>
        <p:nvSpPr>
          <p:cNvPr id="1245" name="から"/>
          <p:cNvSpPr txBox="1"/>
          <p:nvPr/>
        </p:nvSpPr>
        <p:spPr>
          <a:xfrm>
            <a:off x="13884687" y="4638174"/>
            <a:ext cx="11811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から</a:t>
            </a:r>
          </a:p>
        </p:txBody>
      </p:sp>
      <p:sp>
        <p:nvSpPr>
          <p:cNvPr id="1246" name="円形"/>
          <p:cNvSpPr/>
          <p:nvPr/>
        </p:nvSpPr>
        <p:spPr>
          <a:xfrm>
            <a:off x="15179471" y="4611757"/>
            <a:ext cx="679569" cy="687834"/>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7" name="矢印"/>
          <p:cNvSpPr/>
          <p:nvPr/>
        </p:nvSpPr>
        <p:spPr>
          <a:xfrm flipH="1">
            <a:off x="6081961" y="11443966"/>
            <a:ext cx="2285071" cy="533401"/>
          </a:xfrm>
          <a:prstGeom prst="rightArrow">
            <a:avLst>
              <a:gd name="adj1" fmla="val 38350"/>
              <a:gd name="adj2" fmla="val 102545"/>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8" name="に移動させるとEは最小になる"/>
          <p:cNvSpPr txBox="1"/>
          <p:nvPr/>
        </p:nvSpPr>
        <p:spPr>
          <a:xfrm>
            <a:off x="16169563" y="4638174"/>
            <a:ext cx="741388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に移動させるとEは最小になる</a:t>
            </a:r>
          </a:p>
        </p:txBody>
      </p:sp>
      <p:sp>
        <p:nvSpPr>
          <p:cNvPr id="1249" name="曲線の傾き(勾配)に着目する"/>
          <p:cNvSpPr txBox="1"/>
          <p:nvPr/>
        </p:nvSpPr>
        <p:spPr>
          <a:xfrm>
            <a:off x="14109177" y="6015142"/>
            <a:ext cx="6973622"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曲線の傾き(勾配)に着目する</a:t>
            </a:r>
          </a:p>
        </p:txBody>
      </p:sp>
      <p:pic>
        <p:nvPicPr>
          <p:cNvPr id="1250" name="線 線" descr="線 線"/>
          <p:cNvPicPr>
            <a:picLocks/>
          </p:cNvPicPr>
          <p:nvPr/>
        </p:nvPicPr>
        <p:blipFill>
          <a:blip r:embed="rId4"/>
          <a:stretch>
            <a:fillRect/>
          </a:stretch>
        </p:blipFill>
        <p:spPr>
          <a:xfrm rot="17097554">
            <a:off x="7657193" y="6609391"/>
            <a:ext cx="2232643" cy="76201"/>
          </a:xfrm>
          <a:prstGeom prst="rect">
            <a:avLst/>
          </a:prstGeom>
        </p:spPr>
      </p:pic>
      <p:pic>
        <p:nvPicPr>
          <p:cNvPr id="1252" name="線 線" descr="線 線"/>
          <p:cNvPicPr>
            <a:picLocks/>
          </p:cNvPicPr>
          <p:nvPr/>
        </p:nvPicPr>
        <p:blipFill>
          <a:blip r:embed="rId5"/>
          <a:stretch>
            <a:fillRect/>
          </a:stretch>
        </p:blipFill>
        <p:spPr>
          <a:xfrm>
            <a:off x="4588097" y="10937602"/>
            <a:ext cx="2126712" cy="76201"/>
          </a:xfrm>
          <a:prstGeom prst="rect">
            <a:avLst/>
          </a:prstGeom>
        </p:spPr>
      </p:pic>
      <p:sp>
        <p:nvSpPr>
          <p:cNvPr id="1254"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55" name="勾配降下法"/>
          <p:cNvSpPr txBox="1"/>
          <p:nvPr/>
        </p:nvSpPr>
        <p:spPr>
          <a:xfrm>
            <a:off x="10715422" y="330853"/>
            <a:ext cx="31623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勾配降下法</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線"/>
          <p:cNvSpPr/>
          <p:nvPr/>
        </p:nvSpPr>
        <p:spPr>
          <a:xfrm>
            <a:off x="2207821" y="3659838"/>
            <a:ext cx="7152654" cy="7281550"/>
          </a:xfrm>
          <a:custGeom>
            <a:avLst/>
            <a:gdLst/>
            <a:ahLst/>
            <a:cxnLst>
              <a:cxn ang="0">
                <a:pos x="wd2" y="hd2"/>
              </a:cxn>
              <a:cxn ang="5400000">
                <a:pos x="wd2" y="hd2"/>
              </a:cxn>
              <a:cxn ang="10800000">
                <a:pos x="wd2" y="hd2"/>
              </a:cxn>
              <a:cxn ang="16200000">
                <a:pos x="wd2" y="hd2"/>
              </a:cxn>
            </a:cxnLst>
            <a:rect l="0" t="0" r="r" b="b"/>
            <a:pathLst>
              <a:path w="21600" h="21462" extrusionOk="0">
                <a:moveTo>
                  <a:pt x="0" y="0"/>
                </a:moveTo>
                <a:cubicBezTo>
                  <a:pt x="402" y="5317"/>
                  <a:pt x="1606" y="10298"/>
                  <a:pt x="3487" y="14954"/>
                </a:cubicBezTo>
                <a:cubicBezTo>
                  <a:pt x="4808" y="18225"/>
                  <a:pt x="7018" y="21600"/>
                  <a:pt x="10637" y="21458"/>
                </a:cubicBezTo>
                <a:cubicBezTo>
                  <a:pt x="14267" y="21315"/>
                  <a:pt x="16160" y="18124"/>
                  <a:pt x="17472" y="15154"/>
                </a:cubicBezTo>
                <a:cubicBezTo>
                  <a:pt x="19568" y="10413"/>
                  <a:pt x="20969" y="5406"/>
                  <a:pt x="21600" y="65"/>
                </a:cubicBezTo>
              </a:path>
            </a:pathLst>
          </a:custGeom>
          <a:ln w="25400">
            <a:solidFill>
              <a:srgbClr val="000000"/>
            </a:solidFill>
            <a:miter lim="400000"/>
          </a:ln>
        </p:spPr>
        <p:txBody>
          <a:bodyPr lIns="50800" tIns="50800" rIns="50800" bIns="50800" anchor="ctr"/>
          <a:lstStyle/>
          <a:p>
            <a:endParaRPr/>
          </a:p>
        </p:txBody>
      </p:sp>
      <p:sp>
        <p:nvSpPr>
          <p:cNvPr id="1258" name="線"/>
          <p:cNvSpPr/>
          <p:nvPr/>
        </p:nvSpPr>
        <p:spPr>
          <a:xfrm>
            <a:off x="1532684" y="11710666"/>
            <a:ext cx="8110537" cy="1"/>
          </a:xfrm>
          <a:prstGeom prst="line">
            <a:avLst/>
          </a:prstGeom>
          <a:ln w="25400">
            <a:solidFill>
              <a:srgbClr val="000000"/>
            </a:solidFill>
            <a:miter lim="400000"/>
          </a:ln>
        </p:spPr>
        <p:txBody>
          <a:bodyPr lIns="50800" tIns="50800" rIns="50800" bIns="50800" anchor="ctr"/>
          <a:lstStyle/>
          <a:p>
            <a:endParaRPr/>
          </a:p>
        </p:txBody>
      </p:sp>
      <p:sp>
        <p:nvSpPr>
          <p:cNvPr id="1259" name="線"/>
          <p:cNvSpPr/>
          <p:nvPr/>
        </p:nvSpPr>
        <p:spPr>
          <a:xfrm flipV="1">
            <a:off x="1532684" y="2902325"/>
            <a:ext cx="1" cy="8808342"/>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260" name="テキスト"/>
              <p:cNvSpPr txBox="1"/>
              <p:nvPr/>
            </p:nvSpPr>
            <p:spPr>
              <a:xfrm>
                <a:off x="1320340" y="1951268"/>
                <a:ext cx="424689" cy="687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𝐸</m:t>
                      </m:r>
                    </m:oMath>
                  </m:oMathPara>
                </a14:m>
                <a:endParaRPr/>
              </a:p>
            </p:txBody>
          </p:sp>
        </mc:Choice>
        <mc:Fallback xmlns="">
          <p:sp>
            <p:nvSpPr>
              <p:cNvPr id="1260" name="テキスト"/>
              <p:cNvSpPr txBox="1">
                <a:spLocks noRot="1" noChangeAspect="1" noMove="1" noResize="1" noEditPoints="1" noAdjustHandles="1" noChangeArrowheads="1" noChangeShapeType="1" noTextEdit="1"/>
              </p:cNvSpPr>
              <p:nvPr/>
            </p:nvSpPr>
            <p:spPr>
              <a:xfrm>
                <a:off x="1320340" y="1951268"/>
                <a:ext cx="424689" cy="687326"/>
              </a:xfrm>
              <a:prstGeom prst="rect">
                <a:avLst/>
              </a:prstGeom>
              <a:blipFill>
                <a:blip r:embed="rId2"/>
                <a:stretch>
                  <a:fillRect l="-52941" r="-5882" b="-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1" name="テキスト"/>
              <p:cNvSpPr txBox="1"/>
              <p:nvPr/>
            </p:nvSpPr>
            <p:spPr>
              <a:xfrm>
                <a:off x="9757521" y="11368274"/>
                <a:ext cx="453137" cy="6847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𝑤</m:t>
                      </m:r>
                    </m:oMath>
                  </m:oMathPara>
                </a14:m>
                <a:endParaRPr/>
              </a:p>
            </p:txBody>
          </p:sp>
        </mc:Choice>
        <mc:Fallback xmlns="">
          <p:sp>
            <p:nvSpPr>
              <p:cNvPr id="1261" name="テキスト"/>
              <p:cNvSpPr txBox="1">
                <a:spLocks noRot="1" noChangeAspect="1" noMove="1" noResize="1" noEditPoints="1" noAdjustHandles="1" noChangeArrowheads="1" noChangeShapeType="1" noTextEdit="1"/>
              </p:cNvSpPr>
              <p:nvPr/>
            </p:nvSpPr>
            <p:spPr>
              <a:xfrm>
                <a:off x="9757521" y="11368274"/>
                <a:ext cx="453137" cy="684786"/>
              </a:xfrm>
              <a:prstGeom prst="rect">
                <a:avLst/>
              </a:prstGeom>
              <a:blipFill>
                <a:blip r:embed="rId3"/>
                <a:stretch>
                  <a:fillRect l="-3783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262" name="線"/>
          <p:cNvSpPr/>
          <p:nvPr/>
        </p:nvSpPr>
        <p:spPr>
          <a:xfrm flipV="1">
            <a:off x="8797540" y="6586695"/>
            <a:ext cx="1" cy="5093444"/>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263" name="wを変えてEを小さくしたい"/>
          <p:cNvSpPr txBox="1"/>
          <p:nvPr/>
        </p:nvSpPr>
        <p:spPr>
          <a:xfrm>
            <a:off x="13726663" y="1977431"/>
            <a:ext cx="6757798"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wを変えてEを小さくしたい</a:t>
            </a:r>
          </a:p>
        </p:txBody>
      </p:sp>
      <p:sp>
        <p:nvSpPr>
          <p:cNvPr id="1264" name="線"/>
          <p:cNvSpPr/>
          <p:nvPr/>
        </p:nvSpPr>
        <p:spPr>
          <a:xfrm flipV="1">
            <a:off x="5651452" y="10971916"/>
            <a:ext cx="1" cy="708223"/>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265" name="楕円"/>
          <p:cNvSpPr/>
          <p:nvPr/>
        </p:nvSpPr>
        <p:spPr>
          <a:xfrm>
            <a:off x="5467302" y="11546897"/>
            <a:ext cx="368301" cy="327539"/>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66" name="左の図のように縦軸Eと横軸に1つのwを考えたとき、"/>
          <p:cNvSpPr txBox="1"/>
          <p:nvPr/>
        </p:nvSpPr>
        <p:spPr>
          <a:xfrm>
            <a:off x="11266321" y="3513816"/>
            <a:ext cx="1304765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左の図のように縦軸Eと横軸に1つのwを考えたとき、</a:t>
            </a:r>
          </a:p>
        </p:txBody>
      </p:sp>
      <p:sp>
        <p:nvSpPr>
          <p:cNvPr id="1267" name="円形"/>
          <p:cNvSpPr/>
          <p:nvPr/>
        </p:nvSpPr>
        <p:spPr>
          <a:xfrm>
            <a:off x="13091436" y="4611757"/>
            <a:ext cx="679569" cy="687834"/>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68" name="楕円"/>
          <p:cNvSpPr/>
          <p:nvPr/>
        </p:nvSpPr>
        <p:spPr>
          <a:xfrm>
            <a:off x="8613390" y="115468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69" name="wを"/>
          <p:cNvSpPr txBox="1"/>
          <p:nvPr/>
        </p:nvSpPr>
        <p:spPr>
          <a:xfrm>
            <a:off x="11894067" y="4638174"/>
            <a:ext cx="110109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wを</a:t>
            </a:r>
          </a:p>
        </p:txBody>
      </p:sp>
      <p:sp>
        <p:nvSpPr>
          <p:cNvPr id="1270" name="から"/>
          <p:cNvSpPr txBox="1"/>
          <p:nvPr/>
        </p:nvSpPr>
        <p:spPr>
          <a:xfrm>
            <a:off x="13884687" y="4638174"/>
            <a:ext cx="11811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から</a:t>
            </a:r>
          </a:p>
        </p:txBody>
      </p:sp>
      <p:sp>
        <p:nvSpPr>
          <p:cNvPr id="1271" name="円形"/>
          <p:cNvSpPr/>
          <p:nvPr/>
        </p:nvSpPr>
        <p:spPr>
          <a:xfrm>
            <a:off x="15179471" y="4611757"/>
            <a:ext cx="679569" cy="687834"/>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72" name="に移動させるとEは最小になる"/>
          <p:cNvSpPr txBox="1"/>
          <p:nvPr/>
        </p:nvSpPr>
        <p:spPr>
          <a:xfrm>
            <a:off x="16169563" y="4638174"/>
            <a:ext cx="741388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に移動させるとEは最小になる</a:t>
            </a:r>
          </a:p>
        </p:txBody>
      </p:sp>
      <p:sp>
        <p:nvSpPr>
          <p:cNvPr id="1273" name="曲線の傾き(勾配)に着目する"/>
          <p:cNvSpPr txBox="1"/>
          <p:nvPr/>
        </p:nvSpPr>
        <p:spPr>
          <a:xfrm>
            <a:off x="14109177" y="6015142"/>
            <a:ext cx="6973622"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曲線の傾き(勾配)に着目する</a:t>
            </a:r>
          </a:p>
        </p:txBody>
      </p:sp>
      <p:pic>
        <p:nvPicPr>
          <p:cNvPr id="1274" name="線 線" descr="線 線"/>
          <p:cNvPicPr>
            <a:picLocks/>
          </p:cNvPicPr>
          <p:nvPr/>
        </p:nvPicPr>
        <p:blipFill>
          <a:blip r:embed="rId4"/>
          <a:stretch>
            <a:fillRect/>
          </a:stretch>
        </p:blipFill>
        <p:spPr>
          <a:xfrm rot="17097554">
            <a:off x="7657193" y="6609391"/>
            <a:ext cx="2232643" cy="76201"/>
          </a:xfrm>
          <a:prstGeom prst="rect">
            <a:avLst/>
          </a:prstGeom>
        </p:spPr>
      </p:pic>
      <p:pic>
        <p:nvPicPr>
          <p:cNvPr id="1276" name="線 線" descr="線 線"/>
          <p:cNvPicPr>
            <a:picLocks/>
          </p:cNvPicPr>
          <p:nvPr/>
        </p:nvPicPr>
        <p:blipFill>
          <a:blip r:embed="rId5"/>
          <a:stretch>
            <a:fillRect/>
          </a:stretch>
        </p:blipFill>
        <p:spPr>
          <a:xfrm>
            <a:off x="4588097" y="10937602"/>
            <a:ext cx="2126712" cy="76201"/>
          </a:xfrm>
          <a:prstGeom prst="rect">
            <a:avLst/>
          </a:prstGeom>
        </p:spPr>
      </p:pic>
      <p:sp>
        <p:nvSpPr>
          <p:cNvPr id="1278" name="傾き &gt; 0"/>
          <p:cNvSpPr txBox="1"/>
          <p:nvPr/>
        </p:nvSpPr>
        <p:spPr>
          <a:xfrm>
            <a:off x="6935804" y="6078642"/>
            <a:ext cx="1770254" cy="533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&gt; 0</a:t>
            </a:r>
          </a:p>
        </p:txBody>
      </p:sp>
      <p:sp>
        <p:nvSpPr>
          <p:cNvPr id="1279" name="傾き = 0"/>
          <p:cNvSpPr txBox="1"/>
          <p:nvPr/>
        </p:nvSpPr>
        <p:spPr>
          <a:xfrm>
            <a:off x="4735236" y="10187904"/>
            <a:ext cx="183243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 0</a:t>
            </a:r>
          </a:p>
        </p:txBody>
      </p:sp>
      <p:sp>
        <p:nvSpPr>
          <p:cNvPr id="1280"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81" name="勾配降下法"/>
          <p:cNvSpPr txBox="1"/>
          <p:nvPr/>
        </p:nvSpPr>
        <p:spPr>
          <a:xfrm>
            <a:off x="10715422" y="330853"/>
            <a:ext cx="31623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勾配降下法</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線"/>
          <p:cNvSpPr/>
          <p:nvPr/>
        </p:nvSpPr>
        <p:spPr>
          <a:xfrm>
            <a:off x="2207821" y="3659838"/>
            <a:ext cx="7152654" cy="7281550"/>
          </a:xfrm>
          <a:custGeom>
            <a:avLst/>
            <a:gdLst/>
            <a:ahLst/>
            <a:cxnLst>
              <a:cxn ang="0">
                <a:pos x="wd2" y="hd2"/>
              </a:cxn>
              <a:cxn ang="5400000">
                <a:pos x="wd2" y="hd2"/>
              </a:cxn>
              <a:cxn ang="10800000">
                <a:pos x="wd2" y="hd2"/>
              </a:cxn>
              <a:cxn ang="16200000">
                <a:pos x="wd2" y="hd2"/>
              </a:cxn>
            </a:cxnLst>
            <a:rect l="0" t="0" r="r" b="b"/>
            <a:pathLst>
              <a:path w="21600" h="21462" extrusionOk="0">
                <a:moveTo>
                  <a:pt x="0" y="0"/>
                </a:moveTo>
                <a:cubicBezTo>
                  <a:pt x="402" y="5317"/>
                  <a:pt x="1606" y="10298"/>
                  <a:pt x="3487" y="14954"/>
                </a:cubicBezTo>
                <a:cubicBezTo>
                  <a:pt x="4808" y="18225"/>
                  <a:pt x="7018" y="21600"/>
                  <a:pt x="10637" y="21458"/>
                </a:cubicBezTo>
                <a:cubicBezTo>
                  <a:pt x="14267" y="21315"/>
                  <a:pt x="16160" y="18124"/>
                  <a:pt x="17472" y="15154"/>
                </a:cubicBezTo>
                <a:cubicBezTo>
                  <a:pt x="19568" y="10413"/>
                  <a:pt x="20969" y="5406"/>
                  <a:pt x="21600" y="65"/>
                </a:cubicBezTo>
              </a:path>
            </a:pathLst>
          </a:custGeom>
          <a:ln w="25400">
            <a:solidFill>
              <a:srgbClr val="000000"/>
            </a:solidFill>
            <a:miter lim="400000"/>
          </a:ln>
        </p:spPr>
        <p:txBody>
          <a:bodyPr lIns="50800" tIns="50800" rIns="50800" bIns="50800" anchor="ctr"/>
          <a:lstStyle/>
          <a:p>
            <a:endParaRPr/>
          </a:p>
        </p:txBody>
      </p:sp>
      <p:sp>
        <p:nvSpPr>
          <p:cNvPr id="1284" name="線"/>
          <p:cNvSpPr/>
          <p:nvPr/>
        </p:nvSpPr>
        <p:spPr>
          <a:xfrm>
            <a:off x="1532684" y="11710666"/>
            <a:ext cx="8110537" cy="1"/>
          </a:xfrm>
          <a:prstGeom prst="line">
            <a:avLst/>
          </a:prstGeom>
          <a:ln w="25400">
            <a:solidFill>
              <a:srgbClr val="000000"/>
            </a:solidFill>
            <a:miter lim="400000"/>
          </a:ln>
        </p:spPr>
        <p:txBody>
          <a:bodyPr lIns="50800" tIns="50800" rIns="50800" bIns="50800" anchor="ctr"/>
          <a:lstStyle/>
          <a:p>
            <a:endParaRPr/>
          </a:p>
        </p:txBody>
      </p:sp>
      <p:sp>
        <p:nvSpPr>
          <p:cNvPr id="1285" name="線"/>
          <p:cNvSpPr/>
          <p:nvPr/>
        </p:nvSpPr>
        <p:spPr>
          <a:xfrm flipV="1">
            <a:off x="1532684" y="2902325"/>
            <a:ext cx="1" cy="8808342"/>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286" name="テキスト"/>
              <p:cNvSpPr txBox="1"/>
              <p:nvPr/>
            </p:nvSpPr>
            <p:spPr>
              <a:xfrm>
                <a:off x="1320340" y="1951268"/>
                <a:ext cx="424689" cy="687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𝐸</m:t>
                      </m:r>
                    </m:oMath>
                  </m:oMathPara>
                </a14:m>
                <a:endParaRPr/>
              </a:p>
            </p:txBody>
          </p:sp>
        </mc:Choice>
        <mc:Fallback xmlns="">
          <p:sp>
            <p:nvSpPr>
              <p:cNvPr id="1286" name="テキスト"/>
              <p:cNvSpPr txBox="1">
                <a:spLocks noRot="1" noChangeAspect="1" noMove="1" noResize="1" noEditPoints="1" noAdjustHandles="1" noChangeArrowheads="1" noChangeShapeType="1" noTextEdit="1"/>
              </p:cNvSpPr>
              <p:nvPr/>
            </p:nvSpPr>
            <p:spPr>
              <a:xfrm>
                <a:off x="1320340" y="1951268"/>
                <a:ext cx="424689" cy="687326"/>
              </a:xfrm>
              <a:prstGeom prst="rect">
                <a:avLst/>
              </a:prstGeom>
              <a:blipFill>
                <a:blip r:embed="rId2"/>
                <a:stretch>
                  <a:fillRect l="-52941" r="-5882" b="-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7" name="テキスト"/>
              <p:cNvSpPr txBox="1"/>
              <p:nvPr/>
            </p:nvSpPr>
            <p:spPr>
              <a:xfrm>
                <a:off x="9757521" y="11368274"/>
                <a:ext cx="453137" cy="6847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𝑤</m:t>
                      </m:r>
                    </m:oMath>
                  </m:oMathPara>
                </a14:m>
                <a:endParaRPr/>
              </a:p>
            </p:txBody>
          </p:sp>
        </mc:Choice>
        <mc:Fallback xmlns="">
          <p:sp>
            <p:nvSpPr>
              <p:cNvPr id="1287" name="テキスト"/>
              <p:cNvSpPr txBox="1">
                <a:spLocks noRot="1" noChangeAspect="1" noMove="1" noResize="1" noEditPoints="1" noAdjustHandles="1" noChangeArrowheads="1" noChangeShapeType="1" noTextEdit="1"/>
              </p:cNvSpPr>
              <p:nvPr/>
            </p:nvSpPr>
            <p:spPr>
              <a:xfrm>
                <a:off x="9757521" y="11368274"/>
                <a:ext cx="453137" cy="684786"/>
              </a:xfrm>
              <a:prstGeom prst="rect">
                <a:avLst/>
              </a:prstGeom>
              <a:blipFill>
                <a:blip r:embed="rId3"/>
                <a:stretch>
                  <a:fillRect l="-3783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288" name="線"/>
          <p:cNvSpPr/>
          <p:nvPr/>
        </p:nvSpPr>
        <p:spPr>
          <a:xfrm flipV="1">
            <a:off x="8797540" y="6586695"/>
            <a:ext cx="1" cy="5093444"/>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289" name="wを変えてEを小さくしたい"/>
          <p:cNvSpPr txBox="1"/>
          <p:nvPr/>
        </p:nvSpPr>
        <p:spPr>
          <a:xfrm>
            <a:off x="13726663" y="1977431"/>
            <a:ext cx="6757798"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wを変えてEを小さくしたい</a:t>
            </a:r>
          </a:p>
        </p:txBody>
      </p:sp>
      <p:sp>
        <p:nvSpPr>
          <p:cNvPr id="1290" name="線"/>
          <p:cNvSpPr/>
          <p:nvPr/>
        </p:nvSpPr>
        <p:spPr>
          <a:xfrm flipV="1">
            <a:off x="5651452" y="10971916"/>
            <a:ext cx="1" cy="708223"/>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291" name="楕円"/>
          <p:cNvSpPr/>
          <p:nvPr/>
        </p:nvSpPr>
        <p:spPr>
          <a:xfrm>
            <a:off x="5467302" y="11546897"/>
            <a:ext cx="368301" cy="327539"/>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92" name="左の図のように縦軸Eと横軸に1つのwを考えたとき、"/>
          <p:cNvSpPr txBox="1"/>
          <p:nvPr/>
        </p:nvSpPr>
        <p:spPr>
          <a:xfrm>
            <a:off x="11266321" y="3513816"/>
            <a:ext cx="1304765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左の図のように縦軸Eと横軸に1つのwを考えたとき、</a:t>
            </a:r>
          </a:p>
        </p:txBody>
      </p:sp>
      <p:sp>
        <p:nvSpPr>
          <p:cNvPr id="1293" name="円形"/>
          <p:cNvSpPr/>
          <p:nvPr/>
        </p:nvSpPr>
        <p:spPr>
          <a:xfrm>
            <a:off x="13091436" y="4611757"/>
            <a:ext cx="679569" cy="687834"/>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94" name="楕円"/>
          <p:cNvSpPr/>
          <p:nvPr/>
        </p:nvSpPr>
        <p:spPr>
          <a:xfrm>
            <a:off x="8613390" y="115468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95" name="wを"/>
          <p:cNvSpPr txBox="1"/>
          <p:nvPr/>
        </p:nvSpPr>
        <p:spPr>
          <a:xfrm>
            <a:off x="11894067" y="4638174"/>
            <a:ext cx="110109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wを</a:t>
            </a:r>
          </a:p>
        </p:txBody>
      </p:sp>
      <p:sp>
        <p:nvSpPr>
          <p:cNvPr id="1296" name="から"/>
          <p:cNvSpPr txBox="1"/>
          <p:nvPr/>
        </p:nvSpPr>
        <p:spPr>
          <a:xfrm>
            <a:off x="13884687" y="4638174"/>
            <a:ext cx="11811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から</a:t>
            </a:r>
          </a:p>
        </p:txBody>
      </p:sp>
      <p:sp>
        <p:nvSpPr>
          <p:cNvPr id="1297" name="円形"/>
          <p:cNvSpPr/>
          <p:nvPr/>
        </p:nvSpPr>
        <p:spPr>
          <a:xfrm>
            <a:off x="15179471" y="4611757"/>
            <a:ext cx="679569" cy="687834"/>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98" name="に移動させるとEは最小になる"/>
          <p:cNvSpPr txBox="1"/>
          <p:nvPr/>
        </p:nvSpPr>
        <p:spPr>
          <a:xfrm>
            <a:off x="16169563" y="4638174"/>
            <a:ext cx="741388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に移動させるとEは最小になる</a:t>
            </a:r>
          </a:p>
        </p:txBody>
      </p:sp>
      <p:sp>
        <p:nvSpPr>
          <p:cNvPr id="1299" name="曲線の傾き(勾配)に着目する"/>
          <p:cNvSpPr txBox="1"/>
          <p:nvPr/>
        </p:nvSpPr>
        <p:spPr>
          <a:xfrm>
            <a:off x="14109177" y="6015142"/>
            <a:ext cx="6973622"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曲線の傾き(勾配)に着目する</a:t>
            </a:r>
          </a:p>
        </p:txBody>
      </p:sp>
      <p:pic>
        <p:nvPicPr>
          <p:cNvPr id="1300" name="線 線" descr="線 線"/>
          <p:cNvPicPr>
            <a:picLocks/>
          </p:cNvPicPr>
          <p:nvPr/>
        </p:nvPicPr>
        <p:blipFill>
          <a:blip r:embed="rId4"/>
          <a:stretch>
            <a:fillRect/>
          </a:stretch>
        </p:blipFill>
        <p:spPr>
          <a:xfrm rot="17097554">
            <a:off x="7657193" y="6609391"/>
            <a:ext cx="2232643" cy="76201"/>
          </a:xfrm>
          <a:prstGeom prst="rect">
            <a:avLst/>
          </a:prstGeom>
        </p:spPr>
      </p:pic>
      <p:pic>
        <p:nvPicPr>
          <p:cNvPr id="1302" name="線 線" descr="線 線"/>
          <p:cNvPicPr>
            <a:picLocks/>
          </p:cNvPicPr>
          <p:nvPr/>
        </p:nvPicPr>
        <p:blipFill>
          <a:blip r:embed="rId5"/>
          <a:stretch>
            <a:fillRect/>
          </a:stretch>
        </p:blipFill>
        <p:spPr>
          <a:xfrm>
            <a:off x="4588097" y="10937602"/>
            <a:ext cx="2126712" cy="76201"/>
          </a:xfrm>
          <a:prstGeom prst="rect">
            <a:avLst/>
          </a:prstGeom>
        </p:spPr>
      </p:pic>
      <p:sp>
        <p:nvSpPr>
          <p:cNvPr id="1304" name="傾き &gt; 0"/>
          <p:cNvSpPr txBox="1"/>
          <p:nvPr/>
        </p:nvSpPr>
        <p:spPr>
          <a:xfrm>
            <a:off x="6935804" y="6078642"/>
            <a:ext cx="1770254" cy="533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&gt; 0</a:t>
            </a:r>
          </a:p>
        </p:txBody>
      </p:sp>
      <p:sp>
        <p:nvSpPr>
          <p:cNvPr id="1305" name="傾き = 0"/>
          <p:cNvSpPr txBox="1"/>
          <p:nvPr/>
        </p:nvSpPr>
        <p:spPr>
          <a:xfrm>
            <a:off x="4735236" y="10187904"/>
            <a:ext cx="183243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 0</a:t>
            </a:r>
          </a:p>
        </p:txBody>
      </p:sp>
      <mc:AlternateContent xmlns:mc="http://schemas.openxmlformats.org/markup-compatibility/2006" xmlns:a14="http://schemas.microsoft.com/office/drawing/2010/main">
        <mc:Choice Requires="a14">
          <p:sp>
            <p:nvSpPr>
              <p:cNvPr id="1306" name="テキスト"/>
              <p:cNvSpPr txBox="1"/>
              <p:nvPr/>
            </p:nvSpPr>
            <p:spPr>
              <a:xfrm>
                <a:off x="8529762" y="11807537"/>
                <a:ext cx="535557" cy="80660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𝑤</m:t>
                          </m:r>
                        </m:e>
                        <m:sub>
                          <m:r>
                            <a:rPr sz="4000" i="1">
                              <a:solidFill>
                                <a:srgbClr val="000000"/>
                              </a:solidFill>
                              <a:latin typeface="Cambria Math" panose="02040503050406030204" pitchFamily="18" charset="0"/>
                            </a:rPr>
                            <m:t>𝑡</m:t>
                          </m:r>
                        </m:sub>
                      </m:sSub>
                    </m:oMath>
                  </m:oMathPara>
                </a14:m>
                <a:endParaRPr/>
              </a:p>
            </p:txBody>
          </p:sp>
        </mc:Choice>
        <mc:Fallback xmlns="">
          <p:sp>
            <p:nvSpPr>
              <p:cNvPr id="1306" name="テキスト"/>
              <p:cNvSpPr txBox="1">
                <a:spLocks noRot="1" noChangeAspect="1" noMove="1" noResize="1" noEditPoints="1" noAdjustHandles="1" noChangeArrowheads="1" noChangeShapeType="1" noTextEdit="1"/>
              </p:cNvSpPr>
              <p:nvPr/>
            </p:nvSpPr>
            <p:spPr>
              <a:xfrm>
                <a:off x="8529762" y="11807537"/>
                <a:ext cx="535557" cy="806609"/>
              </a:xfrm>
              <a:prstGeom prst="rect">
                <a:avLst/>
              </a:prstGeom>
              <a:blipFill>
                <a:blip r:embed="rId6"/>
                <a:stretch>
                  <a:fillRect l="-39535" r="-232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7" name="テキスト"/>
              <p:cNvSpPr txBox="1"/>
              <p:nvPr/>
            </p:nvSpPr>
            <p:spPr>
              <a:xfrm>
                <a:off x="14743685" y="9644382"/>
                <a:ext cx="1111479" cy="94904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r>
                            <a:rPr sz="4700" i="1">
                              <a:solidFill>
                                <a:srgbClr val="000000"/>
                              </a:solidFill>
                              <a:latin typeface="Cambria Math" panose="02040503050406030204" pitchFamily="18" charset="0"/>
                            </a:rPr>
                            <m:t>+1</m:t>
                          </m:r>
                        </m:sub>
                      </m:sSub>
                    </m:oMath>
                  </m:oMathPara>
                </a14:m>
                <a:endParaRPr/>
              </a:p>
            </p:txBody>
          </p:sp>
        </mc:Choice>
        <mc:Fallback xmlns="">
          <p:sp>
            <p:nvSpPr>
              <p:cNvPr id="1307" name="テキスト"/>
              <p:cNvSpPr txBox="1">
                <a:spLocks noRot="1" noChangeAspect="1" noMove="1" noResize="1" noEditPoints="1" noAdjustHandles="1" noChangeArrowheads="1" noChangeShapeType="1" noTextEdit="1"/>
              </p:cNvSpPr>
              <p:nvPr/>
            </p:nvSpPr>
            <p:spPr>
              <a:xfrm>
                <a:off x="14743685" y="9644382"/>
                <a:ext cx="1111479" cy="949049"/>
              </a:xfrm>
              <a:prstGeom prst="rect">
                <a:avLst/>
              </a:prstGeom>
              <a:blipFill>
                <a:blip r:embed="rId7"/>
                <a:stretch>
                  <a:fillRect l="-27273" r="-5682" b="-263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8" name="テキスト"/>
              <p:cNvSpPr txBox="1"/>
              <p:nvPr/>
            </p:nvSpPr>
            <p:spPr>
              <a:xfrm>
                <a:off x="16477109" y="9166481"/>
                <a:ext cx="2597990" cy="180325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𝛼</m:t>
                      </m:r>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𝐸</m:t>
                          </m:r>
                        </m:num>
                        <m:den>
                          <m:r>
                            <a:rPr sz="4700" i="1">
                              <a:solidFill>
                                <a:srgbClr val="000000"/>
                              </a:solidFill>
                              <a:latin typeface="Cambria Math" panose="02040503050406030204" pitchFamily="18" charset="0"/>
                            </a:rPr>
                            <m:t>𝜕</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den>
                      </m:f>
                    </m:oMath>
                  </m:oMathPara>
                </a14:m>
                <a:endParaRPr/>
              </a:p>
            </p:txBody>
          </p:sp>
        </mc:Choice>
        <mc:Fallback xmlns="">
          <p:sp>
            <p:nvSpPr>
              <p:cNvPr id="1308" name="テキスト"/>
              <p:cNvSpPr txBox="1">
                <a:spLocks noRot="1" noChangeAspect="1" noMove="1" noResize="1" noEditPoints="1" noAdjustHandles="1" noChangeArrowheads="1" noChangeShapeType="1" noTextEdit="1"/>
              </p:cNvSpPr>
              <p:nvPr/>
            </p:nvSpPr>
            <p:spPr>
              <a:xfrm>
                <a:off x="16477109" y="9166481"/>
                <a:ext cx="2597990" cy="1803250"/>
              </a:xfrm>
              <a:prstGeom prst="rect">
                <a:avLst/>
              </a:prstGeom>
              <a:blipFill>
                <a:blip r:embed="rId8"/>
                <a:stretch>
                  <a:fillRect l="-13171" r="-439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09" name="="/>
          <p:cNvSpPr txBox="1"/>
          <p:nvPr/>
        </p:nvSpPr>
        <p:spPr>
          <a:xfrm>
            <a:off x="15967355" y="9852206"/>
            <a:ext cx="3975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a:t>
            </a:r>
          </a:p>
        </p:txBody>
      </p:sp>
      <mc:AlternateContent xmlns:mc="http://schemas.openxmlformats.org/markup-compatibility/2006" xmlns:a14="http://schemas.microsoft.com/office/drawing/2010/main">
        <mc:Choice Requires="a14">
          <p:sp>
            <p:nvSpPr>
              <p:cNvPr id="1310" name="テキスト"/>
              <p:cNvSpPr txBox="1"/>
              <p:nvPr/>
            </p:nvSpPr>
            <p:spPr>
              <a:xfrm>
                <a:off x="13146212" y="7459088"/>
                <a:ext cx="609277" cy="93633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oMath>
                  </m:oMathPara>
                </a14:m>
                <a:endParaRPr/>
              </a:p>
            </p:txBody>
          </p:sp>
        </mc:Choice>
        <mc:Fallback xmlns="">
          <p:sp>
            <p:nvSpPr>
              <p:cNvPr id="1310" name="テキスト"/>
              <p:cNvSpPr txBox="1">
                <a:spLocks noRot="1" noChangeAspect="1" noMove="1" noResize="1" noEditPoints="1" noAdjustHandles="1" noChangeArrowheads="1" noChangeShapeType="1" noTextEdit="1"/>
              </p:cNvSpPr>
              <p:nvPr/>
            </p:nvSpPr>
            <p:spPr>
              <a:xfrm>
                <a:off x="13146212" y="7459088"/>
                <a:ext cx="609277" cy="936335"/>
              </a:xfrm>
              <a:prstGeom prst="rect">
                <a:avLst/>
              </a:prstGeom>
              <a:blipFill>
                <a:blip r:embed="rId9"/>
                <a:stretch>
                  <a:fillRect l="-43750" r="-6250" b="-405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1" name="テキスト"/>
              <p:cNvSpPr txBox="1"/>
              <p:nvPr/>
            </p:nvSpPr>
            <p:spPr>
              <a:xfrm>
                <a:off x="11838918" y="7529886"/>
                <a:ext cx="479007" cy="78982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r>
                        <a:rPr sz="4700" i="1">
                          <a:solidFill>
                            <a:srgbClr val="000000"/>
                          </a:solidFill>
                          <a:latin typeface="Cambria Math" panose="02040503050406030204" pitchFamily="18" charset="0"/>
                        </a:rPr>
                        <m:t>𝐸</m:t>
                      </m:r>
                    </m:oMath>
                  </m:oMathPara>
                </a14:m>
                <a:endParaRPr/>
              </a:p>
            </p:txBody>
          </p:sp>
        </mc:Choice>
        <mc:Fallback xmlns="">
          <p:sp>
            <p:nvSpPr>
              <p:cNvPr id="1311" name="テキスト"/>
              <p:cNvSpPr txBox="1">
                <a:spLocks noRot="1" noChangeAspect="1" noMove="1" noResize="1" noEditPoints="1" noAdjustHandles="1" noChangeArrowheads="1" noChangeShapeType="1" noTextEdit="1"/>
              </p:cNvSpPr>
              <p:nvPr/>
            </p:nvSpPr>
            <p:spPr>
              <a:xfrm>
                <a:off x="11838918" y="7529886"/>
                <a:ext cx="479007" cy="789828"/>
              </a:xfrm>
              <a:prstGeom prst="rect">
                <a:avLst/>
              </a:prstGeom>
              <a:blipFill>
                <a:blip r:embed="rId10"/>
                <a:stretch>
                  <a:fillRect l="-51282" r="-5128" b="-312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12" name="の  における傾きは"/>
          <p:cNvSpPr txBox="1"/>
          <p:nvPr/>
        </p:nvSpPr>
        <p:spPr>
          <a:xfrm>
            <a:off x="12460454" y="7609755"/>
            <a:ext cx="5076522"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の　 における傾きは</a:t>
            </a:r>
          </a:p>
        </p:txBody>
      </p:sp>
      <mc:AlternateContent xmlns:mc="http://schemas.openxmlformats.org/markup-compatibility/2006" xmlns:a14="http://schemas.microsoft.com/office/drawing/2010/main">
        <mc:Choice Requires="a14">
          <p:sp>
            <p:nvSpPr>
              <p:cNvPr id="1313" name="テキスト"/>
              <p:cNvSpPr txBox="1"/>
              <p:nvPr/>
            </p:nvSpPr>
            <p:spPr>
              <a:xfrm>
                <a:off x="17730305" y="6967898"/>
                <a:ext cx="1029624" cy="181220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𝑑𝐸</m:t>
                          </m:r>
                        </m:num>
                        <m:den>
                          <m:r>
                            <a:rPr sz="4700" i="1">
                              <a:solidFill>
                                <a:srgbClr val="000000"/>
                              </a:solidFill>
                              <a:latin typeface="Cambria Math" panose="02040503050406030204" pitchFamily="18" charset="0"/>
                            </a:rPr>
                            <m:t>𝑑</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den>
                      </m:f>
                    </m:oMath>
                  </m:oMathPara>
                </a14:m>
                <a:endParaRPr/>
              </a:p>
            </p:txBody>
          </p:sp>
        </mc:Choice>
        <mc:Fallback xmlns="">
          <p:sp>
            <p:nvSpPr>
              <p:cNvPr id="1313" name="テキスト"/>
              <p:cNvSpPr txBox="1">
                <a:spLocks noRot="1" noChangeAspect="1" noMove="1" noResize="1" noEditPoints="1" noAdjustHandles="1" noChangeArrowheads="1" noChangeShapeType="1" noTextEdit="1"/>
              </p:cNvSpPr>
              <p:nvPr/>
            </p:nvSpPr>
            <p:spPr>
              <a:xfrm>
                <a:off x="17730305" y="6967898"/>
                <a:ext cx="1029624" cy="1812204"/>
              </a:xfrm>
              <a:prstGeom prst="rect">
                <a:avLst/>
              </a:prstGeom>
              <a:blipFill>
                <a:blip r:embed="rId11"/>
                <a:stretch>
                  <a:fillRect l="-2963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14" name="(偏微分で書くと  )"/>
          <p:cNvSpPr txBox="1"/>
          <p:nvPr/>
        </p:nvSpPr>
        <p:spPr>
          <a:xfrm>
            <a:off x="18953258" y="7556500"/>
            <a:ext cx="5348022"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(偏微分で書くと　　)</a:t>
            </a:r>
          </a:p>
        </p:txBody>
      </p:sp>
      <mc:AlternateContent xmlns:mc="http://schemas.openxmlformats.org/markup-compatibility/2006" xmlns:a14="http://schemas.microsoft.com/office/drawing/2010/main">
        <mc:Choice Requires="a14">
          <p:sp>
            <p:nvSpPr>
              <p:cNvPr id="1315" name="テキスト"/>
              <p:cNvSpPr txBox="1"/>
              <p:nvPr/>
            </p:nvSpPr>
            <p:spPr>
              <a:xfrm>
                <a:off x="23003756" y="6972375"/>
                <a:ext cx="1016061" cy="180325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𝐸</m:t>
                          </m:r>
                        </m:num>
                        <m:den>
                          <m:r>
                            <a:rPr sz="4700" i="1">
                              <a:solidFill>
                                <a:srgbClr val="000000"/>
                              </a:solidFill>
                              <a:latin typeface="Cambria Math" panose="02040503050406030204" pitchFamily="18" charset="0"/>
                            </a:rPr>
                            <m:t>𝜕</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den>
                      </m:f>
                    </m:oMath>
                  </m:oMathPara>
                </a14:m>
                <a:endParaRPr/>
              </a:p>
            </p:txBody>
          </p:sp>
        </mc:Choice>
        <mc:Fallback xmlns="">
          <p:sp>
            <p:nvSpPr>
              <p:cNvPr id="1315" name="テキスト"/>
              <p:cNvSpPr txBox="1">
                <a:spLocks noRot="1" noChangeAspect="1" noMove="1" noResize="1" noEditPoints="1" noAdjustHandles="1" noChangeArrowheads="1" noChangeShapeType="1" noTextEdit="1"/>
              </p:cNvSpPr>
              <p:nvPr/>
            </p:nvSpPr>
            <p:spPr>
              <a:xfrm>
                <a:off x="23003756" y="6972375"/>
                <a:ext cx="1016061" cy="1803250"/>
              </a:xfrm>
              <a:prstGeom prst="rect">
                <a:avLst/>
              </a:prstGeom>
              <a:blipFill>
                <a:blip r:embed="rId12"/>
                <a:stretch>
                  <a:fillRect l="-2839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16" name="(αは定数 α=０.001など)"/>
          <p:cNvSpPr txBox="1"/>
          <p:nvPr/>
        </p:nvSpPr>
        <p:spPr>
          <a:xfrm>
            <a:off x="19540531" y="9839506"/>
            <a:ext cx="4350208"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800">
                <a:latin typeface="+mn-lt"/>
                <a:ea typeface="+mn-ea"/>
                <a:cs typeface="+mn-cs"/>
                <a:sym typeface="ヒラギノ角ゴ ProN W3"/>
              </a:defRPr>
            </a:lvl1pPr>
          </a:lstStyle>
          <a:p>
            <a:r>
              <a:t>(αは定数 α=０.001など)</a:t>
            </a:r>
          </a:p>
        </p:txBody>
      </p:sp>
      <p:sp>
        <p:nvSpPr>
          <p:cNvPr id="1317" name="楕円"/>
          <p:cNvSpPr/>
          <p:nvPr/>
        </p:nvSpPr>
        <p:spPr>
          <a:xfrm>
            <a:off x="7308345" y="115468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318" name="テキスト"/>
              <p:cNvSpPr txBox="1"/>
              <p:nvPr/>
            </p:nvSpPr>
            <p:spPr>
              <a:xfrm>
                <a:off x="7024801" y="11802126"/>
                <a:ext cx="962963" cy="81743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𝑤</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+1</m:t>
                          </m:r>
                        </m:sub>
                      </m:sSub>
                    </m:oMath>
                  </m:oMathPara>
                </a14:m>
                <a:endParaRPr/>
              </a:p>
            </p:txBody>
          </p:sp>
        </mc:Choice>
        <mc:Fallback xmlns="">
          <p:sp>
            <p:nvSpPr>
              <p:cNvPr id="1318" name="テキスト"/>
              <p:cNvSpPr txBox="1">
                <a:spLocks noRot="1" noChangeAspect="1" noMove="1" noResize="1" noEditPoints="1" noAdjustHandles="1" noChangeArrowheads="1" noChangeShapeType="1" noTextEdit="1"/>
              </p:cNvSpPr>
              <p:nvPr/>
            </p:nvSpPr>
            <p:spPr>
              <a:xfrm>
                <a:off x="7024801" y="11802126"/>
                <a:ext cx="962963" cy="817430"/>
              </a:xfrm>
              <a:prstGeom prst="rect">
                <a:avLst/>
              </a:prstGeom>
              <a:blipFill>
                <a:blip r:embed="rId13"/>
                <a:stretch>
                  <a:fillRect l="-24675" r="-649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19" name="矢印"/>
          <p:cNvSpPr/>
          <p:nvPr/>
        </p:nvSpPr>
        <p:spPr>
          <a:xfrm flipH="1">
            <a:off x="7693051" y="11443966"/>
            <a:ext cx="820305" cy="533401"/>
          </a:xfrm>
          <a:prstGeom prst="rightArrow">
            <a:avLst>
              <a:gd name="adj1" fmla="val 34701"/>
              <a:gd name="adj2" fmla="val 87561"/>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20"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21" name="勾配降下法"/>
          <p:cNvSpPr txBox="1"/>
          <p:nvPr/>
        </p:nvSpPr>
        <p:spPr>
          <a:xfrm>
            <a:off x="10715422" y="330853"/>
            <a:ext cx="31623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勾配降下法</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線"/>
          <p:cNvSpPr/>
          <p:nvPr/>
        </p:nvSpPr>
        <p:spPr>
          <a:xfrm>
            <a:off x="2207821" y="3659838"/>
            <a:ext cx="7152654" cy="7281550"/>
          </a:xfrm>
          <a:custGeom>
            <a:avLst/>
            <a:gdLst/>
            <a:ahLst/>
            <a:cxnLst>
              <a:cxn ang="0">
                <a:pos x="wd2" y="hd2"/>
              </a:cxn>
              <a:cxn ang="5400000">
                <a:pos x="wd2" y="hd2"/>
              </a:cxn>
              <a:cxn ang="10800000">
                <a:pos x="wd2" y="hd2"/>
              </a:cxn>
              <a:cxn ang="16200000">
                <a:pos x="wd2" y="hd2"/>
              </a:cxn>
            </a:cxnLst>
            <a:rect l="0" t="0" r="r" b="b"/>
            <a:pathLst>
              <a:path w="21600" h="21462" extrusionOk="0">
                <a:moveTo>
                  <a:pt x="0" y="0"/>
                </a:moveTo>
                <a:cubicBezTo>
                  <a:pt x="402" y="5317"/>
                  <a:pt x="1606" y="10298"/>
                  <a:pt x="3487" y="14954"/>
                </a:cubicBezTo>
                <a:cubicBezTo>
                  <a:pt x="4808" y="18225"/>
                  <a:pt x="7018" y="21600"/>
                  <a:pt x="10637" y="21458"/>
                </a:cubicBezTo>
                <a:cubicBezTo>
                  <a:pt x="14267" y="21315"/>
                  <a:pt x="16160" y="18124"/>
                  <a:pt x="17472" y="15154"/>
                </a:cubicBezTo>
                <a:cubicBezTo>
                  <a:pt x="19568" y="10413"/>
                  <a:pt x="20969" y="5406"/>
                  <a:pt x="21600" y="65"/>
                </a:cubicBezTo>
              </a:path>
            </a:pathLst>
          </a:custGeom>
          <a:ln w="25400">
            <a:solidFill>
              <a:srgbClr val="000000"/>
            </a:solidFill>
            <a:miter lim="400000"/>
          </a:ln>
        </p:spPr>
        <p:txBody>
          <a:bodyPr lIns="50800" tIns="50800" rIns="50800" bIns="50800" anchor="ctr"/>
          <a:lstStyle/>
          <a:p>
            <a:endParaRPr/>
          </a:p>
        </p:txBody>
      </p:sp>
      <p:sp>
        <p:nvSpPr>
          <p:cNvPr id="1324" name="線"/>
          <p:cNvSpPr/>
          <p:nvPr/>
        </p:nvSpPr>
        <p:spPr>
          <a:xfrm>
            <a:off x="1532684" y="11710666"/>
            <a:ext cx="8110537" cy="1"/>
          </a:xfrm>
          <a:prstGeom prst="line">
            <a:avLst/>
          </a:prstGeom>
          <a:ln w="25400">
            <a:solidFill>
              <a:srgbClr val="000000"/>
            </a:solidFill>
            <a:miter lim="400000"/>
          </a:ln>
        </p:spPr>
        <p:txBody>
          <a:bodyPr lIns="50800" tIns="50800" rIns="50800" bIns="50800" anchor="ctr"/>
          <a:lstStyle/>
          <a:p>
            <a:endParaRPr/>
          </a:p>
        </p:txBody>
      </p:sp>
      <p:sp>
        <p:nvSpPr>
          <p:cNvPr id="1325" name="線"/>
          <p:cNvSpPr/>
          <p:nvPr/>
        </p:nvSpPr>
        <p:spPr>
          <a:xfrm flipV="1">
            <a:off x="1532684" y="2902325"/>
            <a:ext cx="1" cy="8808342"/>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326" name="テキスト"/>
              <p:cNvSpPr txBox="1"/>
              <p:nvPr/>
            </p:nvSpPr>
            <p:spPr>
              <a:xfrm>
                <a:off x="1320340" y="1951268"/>
                <a:ext cx="424689" cy="687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𝐸</m:t>
                      </m:r>
                    </m:oMath>
                  </m:oMathPara>
                </a14:m>
                <a:endParaRPr/>
              </a:p>
            </p:txBody>
          </p:sp>
        </mc:Choice>
        <mc:Fallback xmlns="">
          <p:sp>
            <p:nvSpPr>
              <p:cNvPr id="1326" name="テキスト"/>
              <p:cNvSpPr txBox="1">
                <a:spLocks noRot="1" noChangeAspect="1" noMove="1" noResize="1" noEditPoints="1" noAdjustHandles="1" noChangeArrowheads="1" noChangeShapeType="1" noTextEdit="1"/>
              </p:cNvSpPr>
              <p:nvPr/>
            </p:nvSpPr>
            <p:spPr>
              <a:xfrm>
                <a:off x="1320340" y="1951268"/>
                <a:ext cx="424689" cy="687326"/>
              </a:xfrm>
              <a:prstGeom prst="rect">
                <a:avLst/>
              </a:prstGeom>
              <a:blipFill>
                <a:blip r:embed="rId2"/>
                <a:stretch>
                  <a:fillRect l="-52941" r="-5882" b="-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7" name="テキスト"/>
              <p:cNvSpPr txBox="1"/>
              <p:nvPr/>
            </p:nvSpPr>
            <p:spPr>
              <a:xfrm>
                <a:off x="9757521" y="11368274"/>
                <a:ext cx="453137" cy="6847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𝑤</m:t>
                      </m:r>
                    </m:oMath>
                  </m:oMathPara>
                </a14:m>
                <a:endParaRPr/>
              </a:p>
            </p:txBody>
          </p:sp>
        </mc:Choice>
        <mc:Fallback xmlns="">
          <p:sp>
            <p:nvSpPr>
              <p:cNvPr id="1327" name="テキスト"/>
              <p:cNvSpPr txBox="1">
                <a:spLocks noRot="1" noChangeAspect="1" noMove="1" noResize="1" noEditPoints="1" noAdjustHandles="1" noChangeArrowheads="1" noChangeShapeType="1" noTextEdit="1"/>
              </p:cNvSpPr>
              <p:nvPr/>
            </p:nvSpPr>
            <p:spPr>
              <a:xfrm>
                <a:off x="9757521" y="11368274"/>
                <a:ext cx="453137" cy="684786"/>
              </a:xfrm>
              <a:prstGeom prst="rect">
                <a:avLst/>
              </a:prstGeom>
              <a:blipFill>
                <a:blip r:embed="rId3"/>
                <a:stretch>
                  <a:fillRect l="-3783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28" name="線"/>
          <p:cNvSpPr/>
          <p:nvPr/>
        </p:nvSpPr>
        <p:spPr>
          <a:xfrm flipV="1">
            <a:off x="7506281" y="9778780"/>
            <a:ext cx="1" cy="1977641"/>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329" name="wを変えてEを小さくしたい"/>
          <p:cNvSpPr txBox="1"/>
          <p:nvPr/>
        </p:nvSpPr>
        <p:spPr>
          <a:xfrm>
            <a:off x="13726663" y="1977431"/>
            <a:ext cx="6757798"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wを変えてEを小さくしたい</a:t>
            </a:r>
          </a:p>
        </p:txBody>
      </p:sp>
      <p:sp>
        <p:nvSpPr>
          <p:cNvPr id="1330" name="線"/>
          <p:cNvSpPr/>
          <p:nvPr/>
        </p:nvSpPr>
        <p:spPr>
          <a:xfrm flipV="1">
            <a:off x="5651452" y="10971916"/>
            <a:ext cx="1" cy="708223"/>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331" name="楕円"/>
          <p:cNvSpPr/>
          <p:nvPr/>
        </p:nvSpPr>
        <p:spPr>
          <a:xfrm>
            <a:off x="5467302" y="11546897"/>
            <a:ext cx="368301" cy="327539"/>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32" name="左の図のように縦軸Eと横軸に1つのwを考えたとき、"/>
          <p:cNvSpPr txBox="1"/>
          <p:nvPr/>
        </p:nvSpPr>
        <p:spPr>
          <a:xfrm>
            <a:off x="11266321" y="3513816"/>
            <a:ext cx="1304765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左の図のように縦軸Eと横軸に1つのwを考えたとき、</a:t>
            </a:r>
          </a:p>
        </p:txBody>
      </p:sp>
      <p:sp>
        <p:nvSpPr>
          <p:cNvPr id="1333" name="円形"/>
          <p:cNvSpPr/>
          <p:nvPr/>
        </p:nvSpPr>
        <p:spPr>
          <a:xfrm>
            <a:off x="13091436" y="4611757"/>
            <a:ext cx="679569" cy="687834"/>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34" name="楕円"/>
          <p:cNvSpPr/>
          <p:nvPr/>
        </p:nvSpPr>
        <p:spPr>
          <a:xfrm>
            <a:off x="6195252" y="115468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35" name="wを"/>
          <p:cNvSpPr txBox="1"/>
          <p:nvPr/>
        </p:nvSpPr>
        <p:spPr>
          <a:xfrm>
            <a:off x="11894067" y="4638174"/>
            <a:ext cx="110109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wを</a:t>
            </a:r>
          </a:p>
        </p:txBody>
      </p:sp>
      <p:sp>
        <p:nvSpPr>
          <p:cNvPr id="1336" name="から"/>
          <p:cNvSpPr txBox="1"/>
          <p:nvPr/>
        </p:nvSpPr>
        <p:spPr>
          <a:xfrm>
            <a:off x="13884687" y="4638174"/>
            <a:ext cx="11811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から</a:t>
            </a:r>
          </a:p>
        </p:txBody>
      </p:sp>
      <p:sp>
        <p:nvSpPr>
          <p:cNvPr id="1337" name="円形"/>
          <p:cNvSpPr/>
          <p:nvPr/>
        </p:nvSpPr>
        <p:spPr>
          <a:xfrm>
            <a:off x="15179471" y="4611757"/>
            <a:ext cx="679569" cy="687834"/>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38" name="に移動させるとEは最小になる"/>
          <p:cNvSpPr txBox="1"/>
          <p:nvPr/>
        </p:nvSpPr>
        <p:spPr>
          <a:xfrm>
            <a:off x="16169563" y="4638174"/>
            <a:ext cx="741388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に移動させるとEは最小になる</a:t>
            </a:r>
          </a:p>
        </p:txBody>
      </p:sp>
      <p:sp>
        <p:nvSpPr>
          <p:cNvPr id="1339" name="曲線の傾き(勾配)に着目する"/>
          <p:cNvSpPr txBox="1"/>
          <p:nvPr/>
        </p:nvSpPr>
        <p:spPr>
          <a:xfrm>
            <a:off x="14109177" y="6015142"/>
            <a:ext cx="6973622"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曲線の傾き(勾配)に着目する</a:t>
            </a:r>
          </a:p>
        </p:txBody>
      </p:sp>
      <p:pic>
        <p:nvPicPr>
          <p:cNvPr id="1340" name="線 線" descr="線 線"/>
          <p:cNvPicPr>
            <a:picLocks/>
          </p:cNvPicPr>
          <p:nvPr/>
        </p:nvPicPr>
        <p:blipFill>
          <a:blip r:embed="rId4"/>
          <a:stretch>
            <a:fillRect/>
          </a:stretch>
        </p:blipFill>
        <p:spPr>
          <a:xfrm rot="18148132">
            <a:off x="6439107" y="9776890"/>
            <a:ext cx="2134350" cy="76201"/>
          </a:xfrm>
          <a:prstGeom prst="rect">
            <a:avLst/>
          </a:prstGeom>
        </p:spPr>
      </p:pic>
      <p:pic>
        <p:nvPicPr>
          <p:cNvPr id="1342" name="線 線" descr="線 線"/>
          <p:cNvPicPr>
            <a:picLocks/>
          </p:cNvPicPr>
          <p:nvPr/>
        </p:nvPicPr>
        <p:blipFill>
          <a:blip r:embed="rId5"/>
          <a:stretch>
            <a:fillRect/>
          </a:stretch>
        </p:blipFill>
        <p:spPr>
          <a:xfrm>
            <a:off x="4588097" y="10937602"/>
            <a:ext cx="2126712" cy="76201"/>
          </a:xfrm>
          <a:prstGeom prst="rect">
            <a:avLst/>
          </a:prstGeom>
        </p:spPr>
      </p:pic>
      <p:sp>
        <p:nvSpPr>
          <p:cNvPr id="1344" name="傾き &gt; 0"/>
          <p:cNvSpPr txBox="1"/>
          <p:nvPr/>
        </p:nvSpPr>
        <p:spPr>
          <a:xfrm>
            <a:off x="7871243" y="9548291"/>
            <a:ext cx="1770254" cy="533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&gt; 0</a:t>
            </a:r>
          </a:p>
        </p:txBody>
      </p:sp>
      <p:sp>
        <p:nvSpPr>
          <p:cNvPr id="1345" name="傾き = 0"/>
          <p:cNvSpPr txBox="1"/>
          <p:nvPr/>
        </p:nvSpPr>
        <p:spPr>
          <a:xfrm>
            <a:off x="4735236" y="10187904"/>
            <a:ext cx="183243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 0</a:t>
            </a:r>
          </a:p>
        </p:txBody>
      </p:sp>
      <mc:AlternateContent xmlns:mc="http://schemas.openxmlformats.org/markup-compatibility/2006" xmlns:a14="http://schemas.microsoft.com/office/drawing/2010/main">
        <mc:Choice Requires="a14">
          <p:sp>
            <p:nvSpPr>
              <p:cNvPr id="1346" name="テキスト"/>
              <p:cNvSpPr txBox="1"/>
              <p:nvPr/>
            </p:nvSpPr>
            <p:spPr>
              <a:xfrm>
                <a:off x="5948721" y="11802126"/>
                <a:ext cx="962963" cy="81743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𝑤</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+2</m:t>
                          </m:r>
                        </m:sub>
                      </m:sSub>
                    </m:oMath>
                  </m:oMathPara>
                </a14:m>
                <a:endParaRPr/>
              </a:p>
            </p:txBody>
          </p:sp>
        </mc:Choice>
        <mc:Fallback xmlns="">
          <p:sp>
            <p:nvSpPr>
              <p:cNvPr id="1346" name="テキスト"/>
              <p:cNvSpPr txBox="1">
                <a:spLocks noRot="1" noChangeAspect="1" noMove="1" noResize="1" noEditPoints="1" noAdjustHandles="1" noChangeArrowheads="1" noChangeShapeType="1" noTextEdit="1"/>
              </p:cNvSpPr>
              <p:nvPr/>
            </p:nvSpPr>
            <p:spPr>
              <a:xfrm>
                <a:off x="5948721" y="11802126"/>
                <a:ext cx="962963" cy="817430"/>
              </a:xfrm>
              <a:prstGeom prst="rect">
                <a:avLst/>
              </a:prstGeom>
              <a:blipFill>
                <a:blip r:embed="rId6"/>
                <a:stretch>
                  <a:fillRect l="-24675" r="-519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7" name="テキスト"/>
              <p:cNvSpPr txBox="1"/>
              <p:nvPr/>
            </p:nvSpPr>
            <p:spPr>
              <a:xfrm>
                <a:off x="14743685" y="9644382"/>
                <a:ext cx="1111479" cy="94904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r>
                            <a:rPr sz="4700" i="1">
                              <a:solidFill>
                                <a:srgbClr val="000000"/>
                              </a:solidFill>
                              <a:latin typeface="Cambria Math" panose="02040503050406030204" pitchFamily="18" charset="0"/>
                            </a:rPr>
                            <m:t>+1</m:t>
                          </m:r>
                        </m:sub>
                      </m:sSub>
                    </m:oMath>
                  </m:oMathPara>
                </a14:m>
                <a:endParaRPr/>
              </a:p>
            </p:txBody>
          </p:sp>
        </mc:Choice>
        <mc:Fallback xmlns="">
          <p:sp>
            <p:nvSpPr>
              <p:cNvPr id="1347" name="テキスト"/>
              <p:cNvSpPr txBox="1">
                <a:spLocks noRot="1" noChangeAspect="1" noMove="1" noResize="1" noEditPoints="1" noAdjustHandles="1" noChangeArrowheads="1" noChangeShapeType="1" noTextEdit="1"/>
              </p:cNvSpPr>
              <p:nvPr/>
            </p:nvSpPr>
            <p:spPr>
              <a:xfrm>
                <a:off x="14743685" y="9644382"/>
                <a:ext cx="1111479" cy="949049"/>
              </a:xfrm>
              <a:prstGeom prst="rect">
                <a:avLst/>
              </a:prstGeom>
              <a:blipFill>
                <a:blip r:embed="rId7"/>
                <a:stretch>
                  <a:fillRect l="-27273" r="-5682" b="-263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8" name="テキスト"/>
              <p:cNvSpPr txBox="1"/>
              <p:nvPr/>
            </p:nvSpPr>
            <p:spPr>
              <a:xfrm>
                <a:off x="16477109" y="9166481"/>
                <a:ext cx="2597990" cy="180325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𝛼</m:t>
                      </m:r>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𝐸</m:t>
                          </m:r>
                        </m:num>
                        <m:den>
                          <m:r>
                            <a:rPr sz="4700" i="1">
                              <a:solidFill>
                                <a:srgbClr val="000000"/>
                              </a:solidFill>
                              <a:latin typeface="Cambria Math" panose="02040503050406030204" pitchFamily="18" charset="0"/>
                            </a:rPr>
                            <m:t>𝜕</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den>
                      </m:f>
                    </m:oMath>
                  </m:oMathPara>
                </a14:m>
                <a:endParaRPr/>
              </a:p>
            </p:txBody>
          </p:sp>
        </mc:Choice>
        <mc:Fallback xmlns="">
          <p:sp>
            <p:nvSpPr>
              <p:cNvPr id="1348" name="テキスト"/>
              <p:cNvSpPr txBox="1">
                <a:spLocks noRot="1" noChangeAspect="1" noMove="1" noResize="1" noEditPoints="1" noAdjustHandles="1" noChangeArrowheads="1" noChangeShapeType="1" noTextEdit="1"/>
              </p:cNvSpPr>
              <p:nvPr/>
            </p:nvSpPr>
            <p:spPr>
              <a:xfrm>
                <a:off x="16477109" y="9166481"/>
                <a:ext cx="2597990" cy="1803250"/>
              </a:xfrm>
              <a:prstGeom prst="rect">
                <a:avLst/>
              </a:prstGeom>
              <a:blipFill>
                <a:blip r:embed="rId8"/>
                <a:stretch>
                  <a:fillRect l="-13171" r="-439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49" name="="/>
          <p:cNvSpPr txBox="1"/>
          <p:nvPr/>
        </p:nvSpPr>
        <p:spPr>
          <a:xfrm>
            <a:off x="15967355" y="9852206"/>
            <a:ext cx="3975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a:t>
            </a:r>
          </a:p>
        </p:txBody>
      </p:sp>
      <mc:AlternateContent xmlns:mc="http://schemas.openxmlformats.org/markup-compatibility/2006" xmlns:a14="http://schemas.microsoft.com/office/drawing/2010/main">
        <mc:Choice Requires="a14">
          <p:sp>
            <p:nvSpPr>
              <p:cNvPr id="1350" name="テキスト"/>
              <p:cNvSpPr txBox="1"/>
              <p:nvPr/>
            </p:nvSpPr>
            <p:spPr>
              <a:xfrm>
                <a:off x="13146212" y="7459088"/>
                <a:ext cx="609277" cy="93633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oMath>
                  </m:oMathPara>
                </a14:m>
                <a:endParaRPr/>
              </a:p>
            </p:txBody>
          </p:sp>
        </mc:Choice>
        <mc:Fallback xmlns="">
          <p:sp>
            <p:nvSpPr>
              <p:cNvPr id="1350" name="テキスト"/>
              <p:cNvSpPr txBox="1">
                <a:spLocks noRot="1" noChangeAspect="1" noMove="1" noResize="1" noEditPoints="1" noAdjustHandles="1" noChangeArrowheads="1" noChangeShapeType="1" noTextEdit="1"/>
              </p:cNvSpPr>
              <p:nvPr/>
            </p:nvSpPr>
            <p:spPr>
              <a:xfrm>
                <a:off x="13146212" y="7459088"/>
                <a:ext cx="609277" cy="936335"/>
              </a:xfrm>
              <a:prstGeom prst="rect">
                <a:avLst/>
              </a:prstGeom>
              <a:blipFill>
                <a:blip r:embed="rId9"/>
                <a:stretch>
                  <a:fillRect l="-43750" r="-6250" b="-405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1" name="テキスト"/>
              <p:cNvSpPr txBox="1"/>
              <p:nvPr/>
            </p:nvSpPr>
            <p:spPr>
              <a:xfrm>
                <a:off x="11838918" y="7529886"/>
                <a:ext cx="479007" cy="78982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r>
                        <a:rPr sz="4700" i="1">
                          <a:solidFill>
                            <a:srgbClr val="000000"/>
                          </a:solidFill>
                          <a:latin typeface="Cambria Math" panose="02040503050406030204" pitchFamily="18" charset="0"/>
                        </a:rPr>
                        <m:t>𝐸</m:t>
                      </m:r>
                    </m:oMath>
                  </m:oMathPara>
                </a14:m>
                <a:endParaRPr/>
              </a:p>
            </p:txBody>
          </p:sp>
        </mc:Choice>
        <mc:Fallback xmlns="">
          <p:sp>
            <p:nvSpPr>
              <p:cNvPr id="1351" name="テキスト"/>
              <p:cNvSpPr txBox="1">
                <a:spLocks noRot="1" noChangeAspect="1" noMove="1" noResize="1" noEditPoints="1" noAdjustHandles="1" noChangeArrowheads="1" noChangeShapeType="1" noTextEdit="1"/>
              </p:cNvSpPr>
              <p:nvPr/>
            </p:nvSpPr>
            <p:spPr>
              <a:xfrm>
                <a:off x="11838918" y="7529886"/>
                <a:ext cx="479007" cy="789828"/>
              </a:xfrm>
              <a:prstGeom prst="rect">
                <a:avLst/>
              </a:prstGeom>
              <a:blipFill>
                <a:blip r:embed="rId10"/>
                <a:stretch>
                  <a:fillRect l="-51282" r="-5128" b="-312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52" name="の  における傾きは"/>
          <p:cNvSpPr txBox="1"/>
          <p:nvPr/>
        </p:nvSpPr>
        <p:spPr>
          <a:xfrm>
            <a:off x="12460454" y="7609755"/>
            <a:ext cx="5076522"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の　 における傾きは</a:t>
            </a:r>
          </a:p>
        </p:txBody>
      </p:sp>
      <mc:AlternateContent xmlns:mc="http://schemas.openxmlformats.org/markup-compatibility/2006" xmlns:a14="http://schemas.microsoft.com/office/drawing/2010/main">
        <mc:Choice Requires="a14">
          <p:sp>
            <p:nvSpPr>
              <p:cNvPr id="1353" name="テキスト"/>
              <p:cNvSpPr txBox="1"/>
              <p:nvPr/>
            </p:nvSpPr>
            <p:spPr>
              <a:xfrm>
                <a:off x="17730305" y="6967898"/>
                <a:ext cx="1029624" cy="181220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𝑑𝐸</m:t>
                          </m:r>
                        </m:num>
                        <m:den>
                          <m:r>
                            <a:rPr sz="4700" i="1">
                              <a:solidFill>
                                <a:srgbClr val="000000"/>
                              </a:solidFill>
                              <a:latin typeface="Cambria Math" panose="02040503050406030204" pitchFamily="18" charset="0"/>
                            </a:rPr>
                            <m:t>𝑑</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den>
                      </m:f>
                    </m:oMath>
                  </m:oMathPara>
                </a14:m>
                <a:endParaRPr/>
              </a:p>
            </p:txBody>
          </p:sp>
        </mc:Choice>
        <mc:Fallback xmlns="">
          <p:sp>
            <p:nvSpPr>
              <p:cNvPr id="1353" name="テキスト"/>
              <p:cNvSpPr txBox="1">
                <a:spLocks noRot="1" noChangeAspect="1" noMove="1" noResize="1" noEditPoints="1" noAdjustHandles="1" noChangeArrowheads="1" noChangeShapeType="1" noTextEdit="1"/>
              </p:cNvSpPr>
              <p:nvPr/>
            </p:nvSpPr>
            <p:spPr>
              <a:xfrm>
                <a:off x="17730305" y="6967898"/>
                <a:ext cx="1029624" cy="1812204"/>
              </a:xfrm>
              <a:prstGeom prst="rect">
                <a:avLst/>
              </a:prstGeom>
              <a:blipFill>
                <a:blip r:embed="rId11"/>
                <a:stretch>
                  <a:fillRect l="-2963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54" name="(偏微分で書くと  )"/>
          <p:cNvSpPr txBox="1"/>
          <p:nvPr/>
        </p:nvSpPr>
        <p:spPr>
          <a:xfrm>
            <a:off x="18953258" y="7556500"/>
            <a:ext cx="5348022"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vl1pPr>
          </a:lstStyle>
          <a:p>
            <a:r>
              <a:t>(偏微分で書くと　　)</a:t>
            </a:r>
          </a:p>
        </p:txBody>
      </p:sp>
      <mc:AlternateContent xmlns:mc="http://schemas.openxmlformats.org/markup-compatibility/2006" xmlns:a14="http://schemas.microsoft.com/office/drawing/2010/main">
        <mc:Choice Requires="a14">
          <p:sp>
            <p:nvSpPr>
              <p:cNvPr id="1355" name="テキスト"/>
              <p:cNvSpPr txBox="1"/>
              <p:nvPr/>
            </p:nvSpPr>
            <p:spPr>
              <a:xfrm>
                <a:off x="23003756" y="6972375"/>
                <a:ext cx="1016061" cy="180325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𝐸</m:t>
                          </m:r>
                        </m:num>
                        <m:den>
                          <m:r>
                            <a:rPr sz="4700" i="1">
                              <a:solidFill>
                                <a:srgbClr val="000000"/>
                              </a:solidFill>
                              <a:latin typeface="Cambria Math" panose="02040503050406030204" pitchFamily="18" charset="0"/>
                            </a:rPr>
                            <m:t>𝜕</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den>
                      </m:f>
                    </m:oMath>
                  </m:oMathPara>
                </a14:m>
                <a:endParaRPr/>
              </a:p>
            </p:txBody>
          </p:sp>
        </mc:Choice>
        <mc:Fallback xmlns="">
          <p:sp>
            <p:nvSpPr>
              <p:cNvPr id="1355" name="テキスト"/>
              <p:cNvSpPr txBox="1">
                <a:spLocks noRot="1" noChangeAspect="1" noMove="1" noResize="1" noEditPoints="1" noAdjustHandles="1" noChangeArrowheads="1" noChangeShapeType="1" noTextEdit="1"/>
              </p:cNvSpPr>
              <p:nvPr/>
            </p:nvSpPr>
            <p:spPr>
              <a:xfrm>
                <a:off x="23003756" y="6972375"/>
                <a:ext cx="1016061" cy="1803250"/>
              </a:xfrm>
              <a:prstGeom prst="rect">
                <a:avLst/>
              </a:prstGeom>
              <a:blipFill>
                <a:blip r:embed="rId12"/>
                <a:stretch>
                  <a:fillRect l="-2839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56" name="(αは定数 α=０.001など)"/>
          <p:cNvSpPr txBox="1"/>
          <p:nvPr/>
        </p:nvSpPr>
        <p:spPr>
          <a:xfrm>
            <a:off x="19540531" y="9839506"/>
            <a:ext cx="4350208"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800">
                <a:latin typeface="+mn-lt"/>
                <a:ea typeface="+mn-ea"/>
                <a:cs typeface="+mn-cs"/>
                <a:sym typeface="ヒラギノ角ゴ ProN W3"/>
              </a:defRPr>
            </a:lvl1pPr>
          </a:lstStyle>
          <a:p>
            <a:r>
              <a:t>(αは定数 α=０.001など)</a:t>
            </a:r>
          </a:p>
        </p:txBody>
      </p:sp>
      <p:sp>
        <p:nvSpPr>
          <p:cNvPr id="1357" name="楕円"/>
          <p:cNvSpPr/>
          <p:nvPr/>
        </p:nvSpPr>
        <p:spPr>
          <a:xfrm>
            <a:off x="7308345" y="115468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358" name="テキスト"/>
              <p:cNvSpPr txBox="1"/>
              <p:nvPr/>
            </p:nvSpPr>
            <p:spPr>
              <a:xfrm>
                <a:off x="7024801" y="11802126"/>
                <a:ext cx="962963" cy="81743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𝑤</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+1</m:t>
                          </m:r>
                        </m:sub>
                      </m:sSub>
                    </m:oMath>
                  </m:oMathPara>
                </a14:m>
                <a:endParaRPr/>
              </a:p>
            </p:txBody>
          </p:sp>
        </mc:Choice>
        <mc:Fallback xmlns="">
          <p:sp>
            <p:nvSpPr>
              <p:cNvPr id="1358" name="テキスト"/>
              <p:cNvSpPr txBox="1">
                <a:spLocks noRot="1" noChangeAspect="1" noMove="1" noResize="1" noEditPoints="1" noAdjustHandles="1" noChangeArrowheads="1" noChangeShapeType="1" noTextEdit="1"/>
              </p:cNvSpPr>
              <p:nvPr/>
            </p:nvSpPr>
            <p:spPr>
              <a:xfrm>
                <a:off x="7024801" y="11802126"/>
                <a:ext cx="962963" cy="817430"/>
              </a:xfrm>
              <a:prstGeom prst="rect">
                <a:avLst/>
              </a:prstGeom>
              <a:blipFill>
                <a:blip r:embed="rId13"/>
                <a:stretch>
                  <a:fillRect l="-24675" r="-649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59" name="矢印"/>
          <p:cNvSpPr/>
          <p:nvPr/>
        </p:nvSpPr>
        <p:spPr>
          <a:xfrm flipH="1">
            <a:off x="6496410" y="11443966"/>
            <a:ext cx="820306" cy="533401"/>
          </a:xfrm>
          <a:prstGeom prst="rightArrow">
            <a:avLst>
              <a:gd name="adj1" fmla="val 34701"/>
              <a:gd name="adj2" fmla="val 87561"/>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360" name="テキスト"/>
              <p:cNvSpPr txBox="1"/>
              <p:nvPr/>
            </p:nvSpPr>
            <p:spPr>
              <a:xfrm>
                <a:off x="14743685" y="11286942"/>
                <a:ext cx="1111479" cy="94904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r>
                            <a:rPr sz="4700" i="1">
                              <a:solidFill>
                                <a:srgbClr val="000000"/>
                              </a:solidFill>
                              <a:latin typeface="Cambria Math" panose="02040503050406030204" pitchFamily="18" charset="0"/>
                            </a:rPr>
                            <m:t>+2</m:t>
                          </m:r>
                        </m:sub>
                      </m:sSub>
                    </m:oMath>
                  </m:oMathPara>
                </a14:m>
                <a:endParaRPr/>
              </a:p>
            </p:txBody>
          </p:sp>
        </mc:Choice>
        <mc:Fallback xmlns="">
          <p:sp>
            <p:nvSpPr>
              <p:cNvPr id="1360" name="テキスト"/>
              <p:cNvSpPr txBox="1">
                <a:spLocks noRot="1" noChangeAspect="1" noMove="1" noResize="1" noEditPoints="1" noAdjustHandles="1" noChangeArrowheads="1" noChangeShapeType="1" noTextEdit="1"/>
              </p:cNvSpPr>
              <p:nvPr/>
            </p:nvSpPr>
            <p:spPr>
              <a:xfrm>
                <a:off x="14743685" y="11286942"/>
                <a:ext cx="1111479" cy="949049"/>
              </a:xfrm>
              <a:prstGeom prst="rect">
                <a:avLst/>
              </a:prstGeom>
              <a:blipFill>
                <a:blip r:embed="rId14"/>
                <a:stretch>
                  <a:fillRect l="-27273" r="-5682" b="-263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1" name="テキスト"/>
              <p:cNvSpPr txBox="1"/>
              <p:nvPr/>
            </p:nvSpPr>
            <p:spPr>
              <a:xfrm>
                <a:off x="16622271" y="10853485"/>
                <a:ext cx="3602393" cy="181596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r>
                            <a:rPr sz="4700" i="1">
                              <a:solidFill>
                                <a:srgbClr val="000000"/>
                              </a:solidFill>
                              <a:latin typeface="Cambria Math" panose="02040503050406030204" pitchFamily="18" charset="0"/>
                            </a:rPr>
                            <m:t>+1</m:t>
                          </m:r>
                        </m:sub>
                      </m:sSub>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𝛼</m:t>
                      </m:r>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𝐸</m:t>
                          </m:r>
                        </m:num>
                        <m:den>
                          <m:r>
                            <a:rPr sz="4700" i="1">
                              <a:solidFill>
                                <a:srgbClr val="000000"/>
                              </a:solidFill>
                              <a:latin typeface="Cambria Math" panose="02040503050406030204" pitchFamily="18" charset="0"/>
                            </a:rPr>
                            <m:t>𝜕</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r>
                                <a:rPr sz="4700" i="1">
                                  <a:solidFill>
                                    <a:srgbClr val="000000"/>
                                  </a:solidFill>
                                  <a:latin typeface="Cambria Math" panose="02040503050406030204" pitchFamily="18" charset="0"/>
                                </a:rPr>
                                <m:t>+1</m:t>
                              </m:r>
                            </m:sub>
                          </m:sSub>
                        </m:den>
                      </m:f>
                    </m:oMath>
                  </m:oMathPara>
                </a14:m>
                <a:endParaRPr/>
              </a:p>
            </p:txBody>
          </p:sp>
        </mc:Choice>
        <mc:Fallback xmlns="">
          <p:sp>
            <p:nvSpPr>
              <p:cNvPr id="1361" name="テキスト"/>
              <p:cNvSpPr txBox="1">
                <a:spLocks noRot="1" noChangeAspect="1" noMove="1" noResize="1" noEditPoints="1" noAdjustHandles="1" noChangeArrowheads="1" noChangeShapeType="1" noTextEdit="1"/>
              </p:cNvSpPr>
              <p:nvPr/>
            </p:nvSpPr>
            <p:spPr>
              <a:xfrm>
                <a:off x="16622271" y="10853485"/>
                <a:ext cx="3602393" cy="1815964"/>
              </a:xfrm>
              <a:prstGeom prst="rect">
                <a:avLst/>
              </a:prstGeom>
              <a:blipFill>
                <a:blip r:embed="rId15"/>
                <a:stretch>
                  <a:fillRect l="-11579" r="-526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62" name="="/>
          <p:cNvSpPr txBox="1"/>
          <p:nvPr/>
        </p:nvSpPr>
        <p:spPr>
          <a:xfrm>
            <a:off x="15967355" y="11494766"/>
            <a:ext cx="3975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a:t>
            </a:r>
          </a:p>
        </p:txBody>
      </p:sp>
      <p:sp>
        <p:nvSpPr>
          <p:cNvPr id="1363" name="はEが小さくなる方向に更新される"/>
          <p:cNvSpPr txBox="1"/>
          <p:nvPr/>
        </p:nvSpPr>
        <p:spPr>
          <a:xfrm>
            <a:off x="14592808" y="12753922"/>
            <a:ext cx="8480680"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はEが小さくなる方向に更新される</a:t>
            </a:r>
          </a:p>
        </p:txBody>
      </p:sp>
      <mc:AlternateContent xmlns:mc="http://schemas.openxmlformats.org/markup-compatibility/2006" xmlns:a14="http://schemas.microsoft.com/office/drawing/2010/main">
        <mc:Choice Requires="a14">
          <p:sp>
            <p:nvSpPr>
              <p:cNvPr id="1364" name="テキスト"/>
              <p:cNvSpPr txBox="1"/>
              <p:nvPr/>
            </p:nvSpPr>
            <p:spPr>
              <a:xfrm>
                <a:off x="13951674" y="12674826"/>
                <a:ext cx="512434" cy="79319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r>
                        <a:rPr sz="4700" i="1">
                          <a:solidFill>
                            <a:srgbClr val="000000"/>
                          </a:solidFill>
                          <a:latin typeface="Cambria Math" panose="02040503050406030204" pitchFamily="18" charset="0"/>
                        </a:rPr>
                        <m:t>𝑤</m:t>
                      </m:r>
                    </m:oMath>
                  </m:oMathPara>
                </a14:m>
                <a:endParaRPr/>
              </a:p>
            </p:txBody>
          </p:sp>
        </mc:Choice>
        <mc:Fallback xmlns="">
          <p:sp>
            <p:nvSpPr>
              <p:cNvPr id="1364" name="テキスト"/>
              <p:cNvSpPr txBox="1">
                <a:spLocks noRot="1" noChangeAspect="1" noMove="1" noResize="1" noEditPoints="1" noAdjustHandles="1" noChangeArrowheads="1" noChangeShapeType="1" noTextEdit="1"/>
              </p:cNvSpPr>
              <p:nvPr/>
            </p:nvSpPr>
            <p:spPr>
              <a:xfrm>
                <a:off x="13951674" y="12674826"/>
                <a:ext cx="512434" cy="793192"/>
              </a:xfrm>
              <a:prstGeom prst="rect">
                <a:avLst/>
              </a:prstGeom>
              <a:blipFill>
                <a:blip r:embed="rId16"/>
                <a:stretch>
                  <a:fillRect l="-4047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65"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66" name="勾配降下法"/>
          <p:cNvSpPr txBox="1"/>
          <p:nvPr/>
        </p:nvSpPr>
        <p:spPr>
          <a:xfrm>
            <a:off x="10715422" y="330853"/>
            <a:ext cx="31623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勾配降下法</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 name="線"/>
          <p:cNvSpPr/>
          <p:nvPr/>
        </p:nvSpPr>
        <p:spPr>
          <a:xfrm>
            <a:off x="2207821" y="3659838"/>
            <a:ext cx="7152654" cy="7281550"/>
          </a:xfrm>
          <a:custGeom>
            <a:avLst/>
            <a:gdLst/>
            <a:ahLst/>
            <a:cxnLst>
              <a:cxn ang="0">
                <a:pos x="wd2" y="hd2"/>
              </a:cxn>
              <a:cxn ang="5400000">
                <a:pos x="wd2" y="hd2"/>
              </a:cxn>
              <a:cxn ang="10800000">
                <a:pos x="wd2" y="hd2"/>
              </a:cxn>
              <a:cxn ang="16200000">
                <a:pos x="wd2" y="hd2"/>
              </a:cxn>
            </a:cxnLst>
            <a:rect l="0" t="0" r="r" b="b"/>
            <a:pathLst>
              <a:path w="21600" h="21462" extrusionOk="0">
                <a:moveTo>
                  <a:pt x="0" y="0"/>
                </a:moveTo>
                <a:cubicBezTo>
                  <a:pt x="402" y="5317"/>
                  <a:pt x="1606" y="10298"/>
                  <a:pt x="3487" y="14954"/>
                </a:cubicBezTo>
                <a:cubicBezTo>
                  <a:pt x="4808" y="18225"/>
                  <a:pt x="7018" y="21600"/>
                  <a:pt x="10637" y="21458"/>
                </a:cubicBezTo>
                <a:cubicBezTo>
                  <a:pt x="14267" y="21315"/>
                  <a:pt x="16160" y="18124"/>
                  <a:pt x="17472" y="15154"/>
                </a:cubicBezTo>
                <a:cubicBezTo>
                  <a:pt x="19568" y="10413"/>
                  <a:pt x="20969" y="5406"/>
                  <a:pt x="21600" y="65"/>
                </a:cubicBezTo>
              </a:path>
            </a:pathLst>
          </a:custGeom>
          <a:ln w="25400">
            <a:solidFill>
              <a:srgbClr val="000000"/>
            </a:solidFill>
            <a:miter lim="400000"/>
          </a:ln>
        </p:spPr>
        <p:txBody>
          <a:bodyPr lIns="50800" tIns="50800" rIns="50800" bIns="50800" anchor="ctr"/>
          <a:lstStyle/>
          <a:p>
            <a:endParaRPr/>
          </a:p>
        </p:txBody>
      </p:sp>
      <p:sp>
        <p:nvSpPr>
          <p:cNvPr id="1369" name="線"/>
          <p:cNvSpPr/>
          <p:nvPr/>
        </p:nvSpPr>
        <p:spPr>
          <a:xfrm>
            <a:off x="1532684" y="11710666"/>
            <a:ext cx="8110537" cy="1"/>
          </a:xfrm>
          <a:prstGeom prst="line">
            <a:avLst/>
          </a:prstGeom>
          <a:ln w="25400">
            <a:solidFill>
              <a:srgbClr val="000000"/>
            </a:solidFill>
            <a:miter lim="400000"/>
          </a:ln>
        </p:spPr>
        <p:txBody>
          <a:bodyPr lIns="50800" tIns="50800" rIns="50800" bIns="50800" anchor="ctr"/>
          <a:lstStyle/>
          <a:p>
            <a:endParaRPr/>
          </a:p>
        </p:txBody>
      </p:sp>
      <p:sp>
        <p:nvSpPr>
          <p:cNvPr id="1370" name="線"/>
          <p:cNvSpPr/>
          <p:nvPr/>
        </p:nvSpPr>
        <p:spPr>
          <a:xfrm flipV="1">
            <a:off x="1532684" y="2902325"/>
            <a:ext cx="1" cy="8808342"/>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371" name="テキスト"/>
              <p:cNvSpPr txBox="1"/>
              <p:nvPr/>
            </p:nvSpPr>
            <p:spPr>
              <a:xfrm>
                <a:off x="1320340" y="1951268"/>
                <a:ext cx="424689" cy="687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𝐸</m:t>
                      </m:r>
                    </m:oMath>
                  </m:oMathPara>
                </a14:m>
                <a:endParaRPr/>
              </a:p>
            </p:txBody>
          </p:sp>
        </mc:Choice>
        <mc:Fallback xmlns="">
          <p:sp>
            <p:nvSpPr>
              <p:cNvPr id="1371" name="テキスト"/>
              <p:cNvSpPr txBox="1">
                <a:spLocks noRot="1" noChangeAspect="1" noMove="1" noResize="1" noEditPoints="1" noAdjustHandles="1" noChangeArrowheads="1" noChangeShapeType="1" noTextEdit="1"/>
              </p:cNvSpPr>
              <p:nvPr/>
            </p:nvSpPr>
            <p:spPr>
              <a:xfrm>
                <a:off x="1320340" y="1951268"/>
                <a:ext cx="424689" cy="687326"/>
              </a:xfrm>
              <a:prstGeom prst="rect">
                <a:avLst/>
              </a:prstGeom>
              <a:blipFill>
                <a:blip r:embed="rId2"/>
                <a:stretch>
                  <a:fillRect l="-52941" r="-5882" b="-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2" name="テキスト"/>
              <p:cNvSpPr txBox="1"/>
              <p:nvPr/>
            </p:nvSpPr>
            <p:spPr>
              <a:xfrm>
                <a:off x="9757521" y="11368274"/>
                <a:ext cx="453137" cy="6847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𝑤</m:t>
                      </m:r>
                    </m:oMath>
                  </m:oMathPara>
                </a14:m>
                <a:endParaRPr/>
              </a:p>
            </p:txBody>
          </p:sp>
        </mc:Choice>
        <mc:Fallback xmlns="">
          <p:sp>
            <p:nvSpPr>
              <p:cNvPr id="1372" name="テキスト"/>
              <p:cNvSpPr txBox="1">
                <a:spLocks noRot="1" noChangeAspect="1" noMove="1" noResize="1" noEditPoints="1" noAdjustHandles="1" noChangeArrowheads="1" noChangeShapeType="1" noTextEdit="1"/>
              </p:cNvSpPr>
              <p:nvPr/>
            </p:nvSpPr>
            <p:spPr>
              <a:xfrm>
                <a:off x="9757521" y="11368274"/>
                <a:ext cx="453137" cy="684786"/>
              </a:xfrm>
              <a:prstGeom prst="rect">
                <a:avLst/>
              </a:prstGeom>
              <a:blipFill>
                <a:blip r:embed="rId3"/>
                <a:stretch>
                  <a:fillRect l="-3783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73" name="線"/>
          <p:cNvSpPr/>
          <p:nvPr/>
        </p:nvSpPr>
        <p:spPr>
          <a:xfrm flipV="1">
            <a:off x="2864425" y="7346801"/>
            <a:ext cx="1" cy="4409621"/>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374" name="傾きが負でも同様"/>
          <p:cNvSpPr txBox="1"/>
          <p:nvPr/>
        </p:nvSpPr>
        <p:spPr>
          <a:xfrm>
            <a:off x="14914812" y="1977431"/>
            <a:ext cx="43815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傾きが負でも同様</a:t>
            </a:r>
          </a:p>
        </p:txBody>
      </p:sp>
      <p:sp>
        <p:nvSpPr>
          <p:cNvPr id="1375" name="線"/>
          <p:cNvSpPr/>
          <p:nvPr/>
        </p:nvSpPr>
        <p:spPr>
          <a:xfrm flipV="1">
            <a:off x="5651452" y="10971916"/>
            <a:ext cx="1" cy="708223"/>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376" name="楕円"/>
          <p:cNvSpPr/>
          <p:nvPr/>
        </p:nvSpPr>
        <p:spPr>
          <a:xfrm>
            <a:off x="5467302" y="11546897"/>
            <a:ext cx="368301" cy="327539"/>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377" name="線 線" descr="線 線"/>
          <p:cNvPicPr>
            <a:picLocks/>
          </p:cNvPicPr>
          <p:nvPr/>
        </p:nvPicPr>
        <p:blipFill>
          <a:blip r:embed="rId4"/>
          <a:stretch>
            <a:fillRect/>
          </a:stretch>
        </p:blipFill>
        <p:spPr>
          <a:xfrm rot="15248412">
            <a:off x="1722407" y="7268395"/>
            <a:ext cx="2284037" cy="76201"/>
          </a:xfrm>
          <a:prstGeom prst="rect">
            <a:avLst/>
          </a:prstGeom>
        </p:spPr>
      </p:pic>
      <p:pic>
        <p:nvPicPr>
          <p:cNvPr id="1379" name="線 線" descr="線 線"/>
          <p:cNvPicPr>
            <a:picLocks/>
          </p:cNvPicPr>
          <p:nvPr/>
        </p:nvPicPr>
        <p:blipFill>
          <a:blip r:embed="rId5"/>
          <a:stretch>
            <a:fillRect/>
          </a:stretch>
        </p:blipFill>
        <p:spPr>
          <a:xfrm>
            <a:off x="4588097" y="10937602"/>
            <a:ext cx="2126712" cy="76201"/>
          </a:xfrm>
          <a:prstGeom prst="rect">
            <a:avLst/>
          </a:prstGeom>
        </p:spPr>
      </p:pic>
      <p:sp>
        <p:nvSpPr>
          <p:cNvPr id="1381" name="傾き &lt; 0"/>
          <p:cNvSpPr txBox="1"/>
          <p:nvPr/>
        </p:nvSpPr>
        <p:spPr>
          <a:xfrm>
            <a:off x="3182767" y="6782286"/>
            <a:ext cx="1770254" cy="533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&lt; 0</a:t>
            </a:r>
          </a:p>
        </p:txBody>
      </p:sp>
      <p:sp>
        <p:nvSpPr>
          <p:cNvPr id="1382" name="傾き = 0"/>
          <p:cNvSpPr txBox="1"/>
          <p:nvPr/>
        </p:nvSpPr>
        <p:spPr>
          <a:xfrm>
            <a:off x="4735236" y="10187904"/>
            <a:ext cx="183243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 0</a:t>
            </a:r>
          </a:p>
        </p:txBody>
      </p:sp>
      <mc:AlternateContent xmlns:mc="http://schemas.openxmlformats.org/markup-compatibility/2006" xmlns:a14="http://schemas.microsoft.com/office/drawing/2010/main">
        <mc:Choice Requires="a14">
          <p:sp>
            <p:nvSpPr>
              <p:cNvPr id="1383" name="テキスト"/>
              <p:cNvSpPr txBox="1"/>
              <p:nvPr/>
            </p:nvSpPr>
            <p:spPr>
              <a:xfrm>
                <a:off x="13849941" y="3602329"/>
                <a:ext cx="1111479" cy="94904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r>
                            <a:rPr sz="4700" i="1">
                              <a:solidFill>
                                <a:srgbClr val="000000"/>
                              </a:solidFill>
                              <a:latin typeface="Cambria Math" panose="02040503050406030204" pitchFamily="18" charset="0"/>
                            </a:rPr>
                            <m:t>+1</m:t>
                          </m:r>
                        </m:sub>
                      </m:sSub>
                    </m:oMath>
                  </m:oMathPara>
                </a14:m>
                <a:endParaRPr/>
              </a:p>
            </p:txBody>
          </p:sp>
        </mc:Choice>
        <mc:Fallback xmlns="">
          <p:sp>
            <p:nvSpPr>
              <p:cNvPr id="1383" name="テキスト"/>
              <p:cNvSpPr txBox="1">
                <a:spLocks noRot="1" noChangeAspect="1" noMove="1" noResize="1" noEditPoints="1" noAdjustHandles="1" noChangeArrowheads="1" noChangeShapeType="1" noTextEdit="1"/>
              </p:cNvSpPr>
              <p:nvPr/>
            </p:nvSpPr>
            <p:spPr>
              <a:xfrm>
                <a:off x="13849941" y="3602329"/>
                <a:ext cx="1111479" cy="949049"/>
              </a:xfrm>
              <a:prstGeom prst="rect">
                <a:avLst/>
              </a:prstGeom>
              <a:blipFill>
                <a:blip r:embed="rId6"/>
                <a:stretch>
                  <a:fillRect l="-26136" r="-6818" b="-263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4" name="テキスト"/>
              <p:cNvSpPr txBox="1"/>
              <p:nvPr/>
            </p:nvSpPr>
            <p:spPr>
              <a:xfrm>
                <a:off x="15583365" y="3124428"/>
                <a:ext cx="2597990" cy="180325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𝛼</m:t>
                      </m:r>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𝐸</m:t>
                          </m:r>
                        </m:num>
                        <m:den>
                          <m:r>
                            <a:rPr sz="4700" i="1">
                              <a:solidFill>
                                <a:srgbClr val="000000"/>
                              </a:solidFill>
                              <a:latin typeface="Cambria Math" panose="02040503050406030204" pitchFamily="18" charset="0"/>
                            </a:rPr>
                            <m:t>𝜕</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den>
                      </m:f>
                    </m:oMath>
                  </m:oMathPara>
                </a14:m>
                <a:endParaRPr/>
              </a:p>
            </p:txBody>
          </p:sp>
        </mc:Choice>
        <mc:Fallback xmlns="">
          <p:sp>
            <p:nvSpPr>
              <p:cNvPr id="1384" name="テキスト"/>
              <p:cNvSpPr txBox="1">
                <a:spLocks noRot="1" noChangeAspect="1" noMove="1" noResize="1" noEditPoints="1" noAdjustHandles="1" noChangeArrowheads="1" noChangeShapeType="1" noTextEdit="1"/>
              </p:cNvSpPr>
              <p:nvPr/>
            </p:nvSpPr>
            <p:spPr>
              <a:xfrm>
                <a:off x="15583365" y="3124428"/>
                <a:ext cx="2597990" cy="1803250"/>
              </a:xfrm>
              <a:prstGeom prst="rect">
                <a:avLst/>
              </a:prstGeom>
              <a:blipFill>
                <a:blip r:embed="rId7"/>
                <a:stretch>
                  <a:fillRect l="-13107" r="-388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85" name="="/>
          <p:cNvSpPr txBox="1"/>
          <p:nvPr/>
        </p:nvSpPr>
        <p:spPr>
          <a:xfrm>
            <a:off x="15073611" y="3810153"/>
            <a:ext cx="3975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a:t>
            </a:r>
          </a:p>
        </p:txBody>
      </p:sp>
      <p:sp>
        <p:nvSpPr>
          <p:cNvPr id="1386" name="(αは定数 α=０.001など)"/>
          <p:cNvSpPr txBox="1"/>
          <p:nvPr/>
        </p:nvSpPr>
        <p:spPr>
          <a:xfrm>
            <a:off x="18646787" y="3797453"/>
            <a:ext cx="4350208"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800">
                <a:latin typeface="+mn-lt"/>
                <a:ea typeface="+mn-ea"/>
                <a:cs typeface="+mn-cs"/>
                <a:sym typeface="ヒラギノ角ゴ ProN W3"/>
              </a:defRPr>
            </a:lvl1pPr>
          </a:lstStyle>
          <a:p>
            <a:r>
              <a:t>(αは定数 α=０.001など)</a:t>
            </a:r>
          </a:p>
        </p:txBody>
      </p:sp>
      <p:sp>
        <p:nvSpPr>
          <p:cNvPr id="1387" name="楕円"/>
          <p:cNvSpPr/>
          <p:nvPr/>
        </p:nvSpPr>
        <p:spPr>
          <a:xfrm>
            <a:off x="2680275" y="115595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388" name="テキスト"/>
              <p:cNvSpPr txBox="1"/>
              <p:nvPr/>
            </p:nvSpPr>
            <p:spPr>
              <a:xfrm>
                <a:off x="2596647" y="11807537"/>
                <a:ext cx="535557" cy="80660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𝑤</m:t>
                          </m:r>
                        </m:e>
                        <m:sub>
                          <m:r>
                            <a:rPr sz="4000" i="1">
                              <a:solidFill>
                                <a:srgbClr val="000000"/>
                              </a:solidFill>
                              <a:latin typeface="Cambria Math" panose="02040503050406030204" pitchFamily="18" charset="0"/>
                            </a:rPr>
                            <m:t>𝑡</m:t>
                          </m:r>
                        </m:sub>
                      </m:sSub>
                    </m:oMath>
                  </m:oMathPara>
                </a14:m>
                <a:endParaRPr/>
              </a:p>
            </p:txBody>
          </p:sp>
        </mc:Choice>
        <mc:Fallback xmlns="">
          <p:sp>
            <p:nvSpPr>
              <p:cNvPr id="1388" name="テキスト"/>
              <p:cNvSpPr txBox="1">
                <a:spLocks noRot="1" noChangeAspect="1" noMove="1" noResize="1" noEditPoints="1" noAdjustHandles="1" noChangeArrowheads="1" noChangeShapeType="1" noTextEdit="1"/>
              </p:cNvSpPr>
              <p:nvPr/>
            </p:nvSpPr>
            <p:spPr>
              <a:xfrm>
                <a:off x="2596647" y="11807537"/>
                <a:ext cx="535557" cy="806609"/>
              </a:xfrm>
              <a:prstGeom prst="rect">
                <a:avLst/>
              </a:prstGeom>
              <a:blipFill>
                <a:blip r:embed="rId8"/>
                <a:stretch>
                  <a:fillRect l="-39535" r="-232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89"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90" name="勾配降下法"/>
          <p:cNvSpPr txBox="1"/>
          <p:nvPr/>
        </p:nvSpPr>
        <p:spPr>
          <a:xfrm>
            <a:off x="10715422" y="330853"/>
            <a:ext cx="31623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勾配降下法</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線"/>
          <p:cNvSpPr/>
          <p:nvPr/>
        </p:nvSpPr>
        <p:spPr>
          <a:xfrm>
            <a:off x="2207821" y="3659838"/>
            <a:ext cx="7152654" cy="7281550"/>
          </a:xfrm>
          <a:custGeom>
            <a:avLst/>
            <a:gdLst/>
            <a:ahLst/>
            <a:cxnLst>
              <a:cxn ang="0">
                <a:pos x="wd2" y="hd2"/>
              </a:cxn>
              <a:cxn ang="5400000">
                <a:pos x="wd2" y="hd2"/>
              </a:cxn>
              <a:cxn ang="10800000">
                <a:pos x="wd2" y="hd2"/>
              </a:cxn>
              <a:cxn ang="16200000">
                <a:pos x="wd2" y="hd2"/>
              </a:cxn>
            </a:cxnLst>
            <a:rect l="0" t="0" r="r" b="b"/>
            <a:pathLst>
              <a:path w="21600" h="21462" extrusionOk="0">
                <a:moveTo>
                  <a:pt x="0" y="0"/>
                </a:moveTo>
                <a:cubicBezTo>
                  <a:pt x="402" y="5317"/>
                  <a:pt x="1606" y="10298"/>
                  <a:pt x="3487" y="14954"/>
                </a:cubicBezTo>
                <a:cubicBezTo>
                  <a:pt x="4808" y="18225"/>
                  <a:pt x="7018" y="21600"/>
                  <a:pt x="10637" y="21458"/>
                </a:cubicBezTo>
                <a:cubicBezTo>
                  <a:pt x="14267" y="21315"/>
                  <a:pt x="16160" y="18124"/>
                  <a:pt x="17472" y="15154"/>
                </a:cubicBezTo>
                <a:cubicBezTo>
                  <a:pt x="19568" y="10413"/>
                  <a:pt x="20969" y="5406"/>
                  <a:pt x="21600" y="65"/>
                </a:cubicBezTo>
              </a:path>
            </a:pathLst>
          </a:custGeom>
          <a:ln w="25400">
            <a:solidFill>
              <a:srgbClr val="000000"/>
            </a:solidFill>
            <a:miter lim="400000"/>
          </a:ln>
        </p:spPr>
        <p:txBody>
          <a:bodyPr lIns="50800" tIns="50800" rIns="50800" bIns="50800" anchor="ctr"/>
          <a:lstStyle/>
          <a:p>
            <a:endParaRPr/>
          </a:p>
        </p:txBody>
      </p:sp>
      <p:sp>
        <p:nvSpPr>
          <p:cNvPr id="1393" name="線"/>
          <p:cNvSpPr/>
          <p:nvPr/>
        </p:nvSpPr>
        <p:spPr>
          <a:xfrm>
            <a:off x="1532684" y="11710666"/>
            <a:ext cx="8110537" cy="1"/>
          </a:xfrm>
          <a:prstGeom prst="line">
            <a:avLst/>
          </a:prstGeom>
          <a:ln w="25400">
            <a:solidFill>
              <a:srgbClr val="000000"/>
            </a:solidFill>
            <a:miter lim="400000"/>
          </a:ln>
        </p:spPr>
        <p:txBody>
          <a:bodyPr lIns="50800" tIns="50800" rIns="50800" bIns="50800" anchor="ctr"/>
          <a:lstStyle/>
          <a:p>
            <a:endParaRPr/>
          </a:p>
        </p:txBody>
      </p:sp>
      <p:sp>
        <p:nvSpPr>
          <p:cNvPr id="1394" name="線"/>
          <p:cNvSpPr/>
          <p:nvPr/>
        </p:nvSpPr>
        <p:spPr>
          <a:xfrm flipV="1">
            <a:off x="1532684" y="2902325"/>
            <a:ext cx="1" cy="8808342"/>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395" name="テキスト"/>
              <p:cNvSpPr txBox="1"/>
              <p:nvPr/>
            </p:nvSpPr>
            <p:spPr>
              <a:xfrm>
                <a:off x="1320340" y="1951268"/>
                <a:ext cx="424689" cy="687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𝐸</m:t>
                      </m:r>
                    </m:oMath>
                  </m:oMathPara>
                </a14:m>
                <a:endParaRPr/>
              </a:p>
            </p:txBody>
          </p:sp>
        </mc:Choice>
        <mc:Fallback xmlns="">
          <p:sp>
            <p:nvSpPr>
              <p:cNvPr id="1395" name="テキスト"/>
              <p:cNvSpPr txBox="1">
                <a:spLocks noRot="1" noChangeAspect="1" noMove="1" noResize="1" noEditPoints="1" noAdjustHandles="1" noChangeArrowheads="1" noChangeShapeType="1" noTextEdit="1"/>
              </p:cNvSpPr>
              <p:nvPr/>
            </p:nvSpPr>
            <p:spPr>
              <a:xfrm>
                <a:off x="1320340" y="1951268"/>
                <a:ext cx="424689" cy="687326"/>
              </a:xfrm>
              <a:prstGeom prst="rect">
                <a:avLst/>
              </a:prstGeom>
              <a:blipFill>
                <a:blip r:embed="rId2"/>
                <a:stretch>
                  <a:fillRect l="-52941" r="-5882" b="-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6" name="テキスト"/>
              <p:cNvSpPr txBox="1"/>
              <p:nvPr/>
            </p:nvSpPr>
            <p:spPr>
              <a:xfrm>
                <a:off x="9757521" y="11368274"/>
                <a:ext cx="453137" cy="6847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𝑤</m:t>
                      </m:r>
                    </m:oMath>
                  </m:oMathPara>
                </a14:m>
                <a:endParaRPr/>
              </a:p>
            </p:txBody>
          </p:sp>
        </mc:Choice>
        <mc:Fallback xmlns="">
          <p:sp>
            <p:nvSpPr>
              <p:cNvPr id="1396" name="テキスト"/>
              <p:cNvSpPr txBox="1">
                <a:spLocks noRot="1" noChangeAspect="1" noMove="1" noResize="1" noEditPoints="1" noAdjustHandles="1" noChangeArrowheads="1" noChangeShapeType="1" noTextEdit="1"/>
              </p:cNvSpPr>
              <p:nvPr/>
            </p:nvSpPr>
            <p:spPr>
              <a:xfrm>
                <a:off x="9757521" y="11368274"/>
                <a:ext cx="453137" cy="684786"/>
              </a:xfrm>
              <a:prstGeom prst="rect">
                <a:avLst/>
              </a:prstGeom>
              <a:blipFill>
                <a:blip r:embed="rId3"/>
                <a:stretch>
                  <a:fillRect l="-3783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397" name="線"/>
          <p:cNvSpPr/>
          <p:nvPr/>
        </p:nvSpPr>
        <p:spPr>
          <a:xfrm flipV="1">
            <a:off x="2864425" y="7346801"/>
            <a:ext cx="1" cy="4409621"/>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398" name="傾きが負でも同様"/>
          <p:cNvSpPr txBox="1"/>
          <p:nvPr/>
        </p:nvSpPr>
        <p:spPr>
          <a:xfrm>
            <a:off x="14914812" y="1977431"/>
            <a:ext cx="43815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傾きが負でも同様</a:t>
            </a:r>
          </a:p>
        </p:txBody>
      </p:sp>
      <p:sp>
        <p:nvSpPr>
          <p:cNvPr id="1399" name="線"/>
          <p:cNvSpPr/>
          <p:nvPr/>
        </p:nvSpPr>
        <p:spPr>
          <a:xfrm flipV="1">
            <a:off x="5651452" y="10971916"/>
            <a:ext cx="1" cy="708223"/>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400" name="楕円"/>
          <p:cNvSpPr/>
          <p:nvPr/>
        </p:nvSpPr>
        <p:spPr>
          <a:xfrm>
            <a:off x="5467302" y="11546897"/>
            <a:ext cx="368301" cy="327539"/>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401" name="線 線" descr="線 線"/>
          <p:cNvPicPr>
            <a:picLocks/>
          </p:cNvPicPr>
          <p:nvPr/>
        </p:nvPicPr>
        <p:blipFill>
          <a:blip r:embed="rId4"/>
          <a:stretch>
            <a:fillRect/>
          </a:stretch>
        </p:blipFill>
        <p:spPr>
          <a:xfrm rot="15248412">
            <a:off x="1722407" y="7268395"/>
            <a:ext cx="2284037" cy="76201"/>
          </a:xfrm>
          <a:prstGeom prst="rect">
            <a:avLst/>
          </a:prstGeom>
        </p:spPr>
      </p:pic>
      <p:pic>
        <p:nvPicPr>
          <p:cNvPr id="1403" name="線 線" descr="線 線"/>
          <p:cNvPicPr>
            <a:picLocks/>
          </p:cNvPicPr>
          <p:nvPr/>
        </p:nvPicPr>
        <p:blipFill>
          <a:blip r:embed="rId5"/>
          <a:stretch>
            <a:fillRect/>
          </a:stretch>
        </p:blipFill>
        <p:spPr>
          <a:xfrm>
            <a:off x="4588097" y="10937602"/>
            <a:ext cx="2126712" cy="76201"/>
          </a:xfrm>
          <a:prstGeom prst="rect">
            <a:avLst/>
          </a:prstGeom>
        </p:spPr>
      </p:pic>
      <p:sp>
        <p:nvSpPr>
          <p:cNvPr id="1405" name="傾き &lt; 0"/>
          <p:cNvSpPr txBox="1"/>
          <p:nvPr/>
        </p:nvSpPr>
        <p:spPr>
          <a:xfrm>
            <a:off x="3182767" y="6782286"/>
            <a:ext cx="1770254" cy="533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&lt; 0</a:t>
            </a:r>
          </a:p>
        </p:txBody>
      </p:sp>
      <p:sp>
        <p:nvSpPr>
          <p:cNvPr id="1406" name="傾き = 0"/>
          <p:cNvSpPr txBox="1"/>
          <p:nvPr/>
        </p:nvSpPr>
        <p:spPr>
          <a:xfrm>
            <a:off x="4735236" y="10187904"/>
            <a:ext cx="183243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 0</a:t>
            </a:r>
          </a:p>
        </p:txBody>
      </p:sp>
      <mc:AlternateContent xmlns:mc="http://schemas.openxmlformats.org/markup-compatibility/2006" xmlns:a14="http://schemas.microsoft.com/office/drawing/2010/main">
        <mc:Choice Requires="a14">
          <p:sp>
            <p:nvSpPr>
              <p:cNvPr id="1407" name="テキスト"/>
              <p:cNvSpPr txBox="1"/>
              <p:nvPr/>
            </p:nvSpPr>
            <p:spPr>
              <a:xfrm>
                <a:off x="13849941" y="3602329"/>
                <a:ext cx="1111479" cy="94904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r>
                            <a:rPr sz="4700" i="1">
                              <a:solidFill>
                                <a:srgbClr val="000000"/>
                              </a:solidFill>
                              <a:latin typeface="Cambria Math" panose="02040503050406030204" pitchFamily="18" charset="0"/>
                            </a:rPr>
                            <m:t>+1</m:t>
                          </m:r>
                        </m:sub>
                      </m:sSub>
                    </m:oMath>
                  </m:oMathPara>
                </a14:m>
                <a:endParaRPr/>
              </a:p>
            </p:txBody>
          </p:sp>
        </mc:Choice>
        <mc:Fallback xmlns="">
          <p:sp>
            <p:nvSpPr>
              <p:cNvPr id="1407" name="テキスト"/>
              <p:cNvSpPr txBox="1">
                <a:spLocks noRot="1" noChangeAspect="1" noMove="1" noResize="1" noEditPoints="1" noAdjustHandles="1" noChangeArrowheads="1" noChangeShapeType="1" noTextEdit="1"/>
              </p:cNvSpPr>
              <p:nvPr/>
            </p:nvSpPr>
            <p:spPr>
              <a:xfrm>
                <a:off x="13849941" y="3602329"/>
                <a:ext cx="1111479" cy="949049"/>
              </a:xfrm>
              <a:prstGeom prst="rect">
                <a:avLst/>
              </a:prstGeom>
              <a:blipFill>
                <a:blip r:embed="rId6"/>
                <a:stretch>
                  <a:fillRect l="-26136" r="-6818" b="-263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8" name="テキスト"/>
              <p:cNvSpPr txBox="1"/>
              <p:nvPr/>
            </p:nvSpPr>
            <p:spPr>
              <a:xfrm>
                <a:off x="15583365" y="3124428"/>
                <a:ext cx="2597990" cy="180325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𝛼</m:t>
                      </m:r>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𝐸</m:t>
                          </m:r>
                        </m:num>
                        <m:den>
                          <m:r>
                            <a:rPr sz="4700" i="1">
                              <a:solidFill>
                                <a:srgbClr val="000000"/>
                              </a:solidFill>
                              <a:latin typeface="Cambria Math" panose="02040503050406030204" pitchFamily="18" charset="0"/>
                            </a:rPr>
                            <m:t>𝜕</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den>
                      </m:f>
                    </m:oMath>
                  </m:oMathPara>
                </a14:m>
                <a:endParaRPr/>
              </a:p>
            </p:txBody>
          </p:sp>
        </mc:Choice>
        <mc:Fallback xmlns="">
          <p:sp>
            <p:nvSpPr>
              <p:cNvPr id="1408" name="テキスト"/>
              <p:cNvSpPr txBox="1">
                <a:spLocks noRot="1" noChangeAspect="1" noMove="1" noResize="1" noEditPoints="1" noAdjustHandles="1" noChangeArrowheads="1" noChangeShapeType="1" noTextEdit="1"/>
              </p:cNvSpPr>
              <p:nvPr/>
            </p:nvSpPr>
            <p:spPr>
              <a:xfrm>
                <a:off x="15583365" y="3124428"/>
                <a:ext cx="2597990" cy="1803250"/>
              </a:xfrm>
              <a:prstGeom prst="rect">
                <a:avLst/>
              </a:prstGeom>
              <a:blipFill>
                <a:blip r:embed="rId7"/>
                <a:stretch>
                  <a:fillRect l="-13107" r="-388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09" name="="/>
          <p:cNvSpPr txBox="1"/>
          <p:nvPr/>
        </p:nvSpPr>
        <p:spPr>
          <a:xfrm>
            <a:off x="15073611" y="3810153"/>
            <a:ext cx="3975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a:t>
            </a:r>
          </a:p>
        </p:txBody>
      </p:sp>
      <p:sp>
        <p:nvSpPr>
          <p:cNvPr id="1410" name="(αは定数 α=０.001など)"/>
          <p:cNvSpPr txBox="1"/>
          <p:nvPr/>
        </p:nvSpPr>
        <p:spPr>
          <a:xfrm>
            <a:off x="18646787" y="3797453"/>
            <a:ext cx="4350208"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800">
                <a:latin typeface="+mn-lt"/>
                <a:ea typeface="+mn-ea"/>
                <a:cs typeface="+mn-cs"/>
                <a:sym typeface="ヒラギノ角ゴ ProN W3"/>
              </a:defRPr>
            </a:lvl1pPr>
          </a:lstStyle>
          <a:p>
            <a:r>
              <a:t>(αは定数 α=０.001など)</a:t>
            </a:r>
          </a:p>
        </p:txBody>
      </p:sp>
      <p:sp>
        <p:nvSpPr>
          <p:cNvPr id="1411" name="楕円"/>
          <p:cNvSpPr/>
          <p:nvPr/>
        </p:nvSpPr>
        <p:spPr>
          <a:xfrm>
            <a:off x="2680275" y="115595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412" name="テキスト"/>
              <p:cNvSpPr txBox="1"/>
              <p:nvPr/>
            </p:nvSpPr>
            <p:spPr>
              <a:xfrm>
                <a:off x="2596647" y="11807537"/>
                <a:ext cx="535557" cy="80660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𝑤</m:t>
                          </m:r>
                        </m:e>
                        <m:sub>
                          <m:r>
                            <a:rPr sz="4000" i="1">
                              <a:solidFill>
                                <a:srgbClr val="000000"/>
                              </a:solidFill>
                              <a:latin typeface="Cambria Math" panose="02040503050406030204" pitchFamily="18" charset="0"/>
                            </a:rPr>
                            <m:t>𝑡</m:t>
                          </m:r>
                        </m:sub>
                      </m:sSub>
                    </m:oMath>
                  </m:oMathPara>
                </a14:m>
                <a:endParaRPr/>
              </a:p>
            </p:txBody>
          </p:sp>
        </mc:Choice>
        <mc:Fallback xmlns="">
          <p:sp>
            <p:nvSpPr>
              <p:cNvPr id="1412" name="テキスト"/>
              <p:cNvSpPr txBox="1">
                <a:spLocks noRot="1" noChangeAspect="1" noMove="1" noResize="1" noEditPoints="1" noAdjustHandles="1" noChangeArrowheads="1" noChangeShapeType="1" noTextEdit="1"/>
              </p:cNvSpPr>
              <p:nvPr/>
            </p:nvSpPr>
            <p:spPr>
              <a:xfrm>
                <a:off x="2596647" y="11807537"/>
                <a:ext cx="535557" cy="806609"/>
              </a:xfrm>
              <a:prstGeom prst="rect">
                <a:avLst/>
              </a:prstGeom>
              <a:blipFill>
                <a:blip r:embed="rId8"/>
                <a:stretch>
                  <a:fillRect l="-39535" r="-232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13" name="線"/>
          <p:cNvSpPr/>
          <p:nvPr/>
        </p:nvSpPr>
        <p:spPr>
          <a:xfrm>
            <a:off x="16794753" y="4942782"/>
            <a:ext cx="1430494" cy="1"/>
          </a:xfrm>
          <a:prstGeom prst="line">
            <a:avLst/>
          </a:prstGeom>
          <a:ln w="63500">
            <a:solidFill>
              <a:schemeClr val="accent3"/>
            </a:solidFill>
            <a:miter lim="400000"/>
          </a:ln>
        </p:spPr>
        <p:txBody>
          <a:bodyPr lIns="50800" tIns="50800" rIns="50800" bIns="50800" anchor="ctr"/>
          <a:lstStyle/>
          <a:p>
            <a:endParaRPr/>
          </a:p>
        </p:txBody>
      </p:sp>
      <p:sp>
        <p:nvSpPr>
          <p:cNvPr id="1414" name="負"/>
          <p:cNvSpPr txBox="1"/>
          <p:nvPr/>
        </p:nvSpPr>
        <p:spPr>
          <a:xfrm>
            <a:off x="18293546" y="4625283"/>
            <a:ext cx="6477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solidFill>
              </a:defRPr>
            </a:lvl1pPr>
          </a:lstStyle>
          <a:p>
            <a:r>
              <a:t>負</a:t>
            </a:r>
          </a:p>
        </p:txBody>
      </p:sp>
      <p:sp>
        <p:nvSpPr>
          <p:cNvPr id="1415" name="線"/>
          <p:cNvSpPr/>
          <p:nvPr/>
        </p:nvSpPr>
        <p:spPr>
          <a:xfrm>
            <a:off x="16402112" y="5757175"/>
            <a:ext cx="1832433" cy="1"/>
          </a:xfrm>
          <a:prstGeom prst="line">
            <a:avLst/>
          </a:prstGeom>
          <a:ln w="63500">
            <a:solidFill>
              <a:schemeClr val="accent3"/>
            </a:solidFill>
            <a:miter lim="400000"/>
          </a:ln>
        </p:spPr>
        <p:txBody>
          <a:bodyPr lIns="50800" tIns="50800" rIns="50800" bIns="50800" anchor="ctr"/>
          <a:lstStyle/>
          <a:p>
            <a:endParaRPr/>
          </a:p>
        </p:txBody>
      </p:sp>
      <p:sp>
        <p:nvSpPr>
          <p:cNvPr id="1416" name="正"/>
          <p:cNvSpPr txBox="1"/>
          <p:nvPr/>
        </p:nvSpPr>
        <p:spPr>
          <a:xfrm>
            <a:off x="18302844" y="5439675"/>
            <a:ext cx="6477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solidFill>
              </a:defRPr>
            </a:lvl1pPr>
          </a:lstStyle>
          <a:p>
            <a:r>
              <a:t>正</a:t>
            </a:r>
          </a:p>
        </p:txBody>
      </p:sp>
      <p:sp>
        <p:nvSpPr>
          <p:cNvPr id="1417"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8" name="勾配降下法"/>
          <p:cNvSpPr txBox="1"/>
          <p:nvPr/>
        </p:nvSpPr>
        <p:spPr>
          <a:xfrm>
            <a:off x="10715422" y="330853"/>
            <a:ext cx="31623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勾配降下法</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 name="線"/>
          <p:cNvSpPr/>
          <p:nvPr/>
        </p:nvSpPr>
        <p:spPr>
          <a:xfrm>
            <a:off x="2207821" y="3659838"/>
            <a:ext cx="7152654" cy="7281550"/>
          </a:xfrm>
          <a:custGeom>
            <a:avLst/>
            <a:gdLst/>
            <a:ahLst/>
            <a:cxnLst>
              <a:cxn ang="0">
                <a:pos x="wd2" y="hd2"/>
              </a:cxn>
              <a:cxn ang="5400000">
                <a:pos x="wd2" y="hd2"/>
              </a:cxn>
              <a:cxn ang="10800000">
                <a:pos x="wd2" y="hd2"/>
              </a:cxn>
              <a:cxn ang="16200000">
                <a:pos x="wd2" y="hd2"/>
              </a:cxn>
            </a:cxnLst>
            <a:rect l="0" t="0" r="r" b="b"/>
            <a:pathLst>
              <a:path w="21600" h="21462" extrusionOk="0">
                <a:moveTo>
                  <a:pt x="0" y="0"/>
                </a:moveTo>
                <a:cubicBezTo>
                  <a:pt x="402" y="5317"/>
                  <a:pt x="1606" y="10298"/>
                  <a:pt x="3487" y="14954"/>
                </a:cubicBezTo>
                <a:cubicBezTo>
                  <a:pt x="4808" y="18225"/>
                  <a:pt x="7018" y="21600"/>
                  <a:pt x="10637" y="21458"/>
                </a:cubicBezTo>
                <a:cubicBezTo>
                  <a:pt x="14267" y="21315"/>
                  <a:pt x="16160" y="18124"/>
                  <a:pt x="17472" y="15154"/>
                </a:cubicBezTo>
                <a:cubicBezTo>
                  <a:pt x="19568" y="10413"/>
                  <a:pt x="20969" y="5406"/>
                  <a:pt x="21600" y="65"/>
                </a:cubicBezTo>
              </a:path>
            </a:pathLst>
          </a:custGeom>
          <a:ln w="25400">
            <a:solidFill>
              <a:srgbClr val="000000"/>
            </a:solidFill>
            <a:miter lim="400000"/>
          </a:ln>
        </p:spPr>
        <p:txBody>
          <a:bodyPr lIns="50800" tIns="50800" rIns="50800" bIns="50800" anchor="ctr"/>
          <a:lstStyle/>
          <a:p>
            <a:endParaRPr/>
          </a:p>
        </p:txBody>
      </p:sp>
      <p:sp>
        <p:nvSpPr>
          <p:cNvPr id="1421" name="線"/>
          <p:cNvSpPr/>
          <p:nvPr/>
        </p:nvSpPr>
        <p:spPr>
          <a:xfrm>
            <a:off x="1532684" y="11710666"/>
            <a:ext cx="8110537" cy="1"/>
          </a:xfrm>
          <a:prstGeom prst="line">
            <a:avLst/>
          </a:prstGeom>
          <a:ln w="25400">
            <a:solidFill>
              <a:srgbClr val="000000"/>
            </a:solidFill>
            <a:miter lim="400000"/>
          </a:ln>
        </p:spPr>
        <p:txBody>
          <a:bodyPr lIns="50800" tIns="50800" rIns="50800" bIns="50800" anchor="ctr"/>
          <a:lstStyle/>
          <a:p>
            <a:endParaRPr/>
          </a:p>
        </p:txBody>
      </p:sp>
      <p:sp>
        <p:nvSpPr>
          <p:cNvPr id="1422" name="線"/>
          <p:cNvSpPr/>
          <p:nvPr/>
        </p:nvSpPr>
        <p:spPr>
          <a:xfrm flipV="1">
            <a:off x="1532684" y="2902325"/>
            <a:ext cx="1" cy="8808342"/>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423" name="テキスト"/>
              <p:cNvSpPr txBox="1"/>
              <p:nvPr/>
            </p:nvSpPr>
            <p:spPr>
              <a:xfrm>
                <a:off x="1320340" y="1951268"/>
                <a:ext cx="424689" cy="687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𝐸</m:t>
                      </m:r>
                    </m:oMath>
                  </m:oMathPara>
                </a14:m>
                <a:endParaRPr/>
              </a:p>
            </p:txBody>
          </p:sp>
        </mc:Choice>
        <mc:Fallback xmlns="">
          <p:sp>
            <p:nvSpPr>
              <p:cNvPr id="1423" name="テキスト"/>
              <p:cNvSpPr txBox="1">
                <a:spLocks noRot="1" noChangeAspect="1" noMove="1" noResize="1" noEditPoints="1" noAdjustHandles="1" noChangeArrowheads="1" noChangeShapeType="1" noTextEdit="1"/>
              </p:cNvSpPr>
              <p:nvPr/>
            </p:nvSpPr>
            <p:spPr>
              <a:xfrm>
                <a:off x="1320340" y="1951268"/>
                <a:ext cx="424689" cy="687326"/>
              </a:xfrm>
              <a:prstGeom prst="rect">
                <a:avLst/>
              </a:prstGeom>
              <a:blipFill>
                <a:blip r:embed="rId2"/>
                <a:stretch>
                  <a:fillRect l="-52941" r="-5882" b="-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24" name="テキスト"/>
              <p:cNvSpPr txBox="1"/>
              <p:nvPr/>
            </p:nvSpPr>
            <p:spPr>
              <a:xfrm>
                <a:off x="9757521" y="11368274"/>
                <a:ext cx="453137" cy="6847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r>
                        <a:rPr sz="4000" i="1">
                          <a:solidFill>
                            <a:srgbClr val="000000"/>
                          </a:solidFill>
                          <a:latin typeface="Cambria Math" panose="02040503050406030204" pitchFamily="18" charset="0"/>
                        </a:rPr>
                        <m:t>𝑤</m:t>
                      </m:r>
                    </m:oMath>
                  </m:oMathPara>
                </a14:m>
                <a:endParaRPr/>
              </a:p>
            </p:txBody>
          </p:sp>
        </mc:Choice>
        <mc:Fallback xmlns="">
          <p:sp>
            <p:nvSpPr>
              <p:cNvPr id="1424" name="テキスト"/>
              <p:cNvSpPr txBox="1">
                <a:spLocks noRot="1" noChangeAspect="1" noMove="1" noResize="1" noEditPoints="1" noAdjustHandles="1" noChangeArrowheads="1" noChangeShapeType="1" noTextEdit="1"/>
              </p:cNvSpPr>
              <p:nvPr/>
            </p:nvSpPr>
            <p:spPr>
              <a:xfrm>
                <a:off x="9757521" y="11368274"/>
                <a:ext cx="453137" cy="684786"/>
              </a:xfrm>
              <a:prstGeom prst="rect">
                <a:avLst/>
              </a:prstGeom>
              <a:blipFill>
                <a:blip r:embed="rId3"/>
                <a:stretch>
                  <a:fillRect l="-3783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25" name="線"/>
          <p:cNvSpPr/>
          <p:nvPr/>
        </p:nvSpPr>
        <p:spPr>
          <a:xfrm flipV="1">
            <a:off x="2864425" y="7346801"/>
            <a:ext cx="1" cy="4409621"/>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426" name="傾きが負でも同様"/>
          <p:cNvSpPr txBox="1"/>
          <p:nvPr/>
        </p:nvSpPr>
        <p:spPr>
          <a:xfrm>
            <a:off x="14914812" y="1977431"/>
            <a:ext cx="43815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傾きが負でも同様</a:t>
            </a:r>
          </a:p>
        </p:txBody>
      </p:sp>
      <p:sp>
        <p:nvSpPr>
          <p:cNvPr id="1427" name="線"/>
          <p:cNvSpPr/>
          <p:nvPr/>
        </p:nvSpPr>
        <p:spPr>
          <a:xfrm flipV="1">
            <a:off x="5651452" y="10971916"/>
            <a:ext cx="1" cy="708223"/>
          </a:xfrm>
          <a:prstGeom prst="line">
            <a:avLst/>
          </a:prstGeom>
          <a:ln w="50800">
            <a:solidFill>
              <a:srgbClr val="000000"/>
            </a:solidFill>
            <a:custDash>
              <a:ds d="200000" sp="200000"/>
            </a:custDash>
            <a:miter lim="400000"/>
          </a:ln>
        </p:spPr>
        <p:txBody>
          <a:bodyPr lIns="50800" tIns="50800" rIns="50800" bIns="50800" anchor="ctr"/>
          <a:lstStyle/>
          <a:p>
            <a:endParaRPr/>
          </a:p>
        </p:txBody>
      </p:sp>
      <p:sp>
        <p:nvSpPr>
          <p:cNvPr id="1428" name="楕円"/>
          <p:cNvSpPr/>
          <p:nvPr/>
        </p:nvSpPr>
        <p:spPr>
          <a:xfrm>
            <a:off x="5467302" y="11546897"/>
            <a:ext cx="368301" cy="327539"/>
          </a:xfrm>
          <a:prstGeom prst="ellipse">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429" name="線 線" descr="線 線"/>
          <p:cNvPicPr>
            <a:picLocks/>
          </p:cNvPicPr>
          <p:nvPr/>
        </p:nvPicPr>
        <p:blipFill>
          <a:blip r:embed="rId4"/>
          <a:stretch>
            <a:fillRect/>
          </a:stretch>
        </p:blipFill>
        <p:spPr>
          <a:xfrm rot="15248412">
            <a:off x="1722407" y="7268395"/>
            <a:ext cx="2284037" cy="76201"/>
          </a:xfrm>
          <a:prstGeom prst="rect">
            <a:avLst/>
          </a:prstGeom>
        </p:spPr>
      </p:pic>
      <p:pic>
        <p:nvPicPr>
          <p:cNvPr id="1431" name="線 線" descr="線 線"/>
          <p:cNvPicPr>
            <a:picLocks/>
          </p:cNvPicPr>
          <p:nvPr/>
        </p:nvPicPr>
        <p:blipFill>
          <a:blip r:embed="rId5"/>
          <a:stretch>
            <a:fillRect/>
          </a:stretch>
        </p:blipFill>
        <p:spPr>
          <a:xfrm>
            <a:off x="4588097" y="10937602"/>
            <a:ext cx="2126712" cy="76201"/>
          </a:xfrm>
          <a:prstGeom prst="rect">
            <a:avLst/>
          </a:prstGeom>
        </p:spPr>
      </p:pic>
      <p:sp>
        <p:nvSpPr>
          <p:cNvPr id="1433" name="傾き &lt; 0"/>
          <p:cNvSpPr txBox="1"/>
          <p:nvPr/>
        </p:nvSpPr>
        <p:spPr>
          <a:xfrm>
            <a:off x="3182767" y="6782286"/>
            <a:ext cx="1770254" cy="533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&lt; 0</a:t>
            </a:r>
          </a:p>
        </p:txBody>
      </p:sp>
      <p:sp>
        <p:nvSpPr>
          <p:cNvPr id="1434" name="傾き = 0"/>
          <p:cNvSpPr txBox="1"/>
          <p:nvPr/>
        </p:nvSpPr>
        <p:spPr>
          <a:xfrm>
            <a:off x="4735236" y="10187904"/>
            <a:ext cx="1832434"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傾き = 0</a:t>
            </a:r>
          </a:p>
        </p:txBody>
      </p:sp>
      <mc:AlternateContent xmlns:mc="http://schemas.openxmlformats.org/markup-compatibility/2006" xmlns:a14="http://schemas.microsoft.com/office/drawing/2010/main">
        <mc:Choice Requires="a14">
          <p:sp>
            <p:nvSpPr>
              <p:cNvPr id="1435" name="テキスト"/>
              <p:cNvSpPr txBox="1"/>
              <p:nvPr/>
            </p:nvSpPr>
            <p:spPr>
              <a:xfrm>
                <a:off x="13849941" y="3602329"/>
                <a:ext cx="1111479" cy="94904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r>
                            <a:rPr sz="4700" i="1">
                              <a:solidFill>
                                <a:srgbClr val="000000"/>
                              </a:solidFill>
                              <a:latin typeface="Cambria Math" panose="02040503050406030204" pitchFamily="18" charset="0"/>
                            </a:rPr>
                            <m:t>+1</m:t>
                          </m:r>
                        </m:sub>
                      </m:sSub>
                    </m:oMath>
                  </m:oMathPara>
                </a14:m>
                <a:endParaRPr/>
              </a:p>
            </p:txBody>
          </p:sp>
        </mc:Choice>
        <mc:Fallback xmlns="">
          <p:sp>
            <p:nvSpPr>
              <p:cNvPr id="1435" name="テキスト"/>
              <p:cNvSpPr txBox="1">
                <a:spLocks noRot="1" noChangeAspect="1" noMove="1" noResize="1" noEditPoints="1" noAdjustHandles="1" noChangeArrowheads="1" noChangeShapeType="1" noTextEdit="1"/>
              </p:cNvSpPr>
              <p:nvPr/>
            </p:nvSpPr>
            <p:spPr>
              <a:xfrm>
                <a:off x="13849941" y="3602329"/>
                <a:ext cx="1111479" cy="949049"/>
              </a:xfrm>
              <a:prstGeom prst="rect">
                <a:avLst/>
              </a:prstGeom>
              <a:blipFill>
                <a:blip r:embed="rId6"/>
                <a:stretch>
                  <a:fillRect l="-26136" r="-6818" b="-263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36" name="テキスト"/>
              <p:cNvSpPr txBox="1"/>
              <p:nvPr/>
            </p:nvSpPr>
            <p:spPr>
              <a:xfrm>
                <a:off x="15583365" y="3124428"/>
                <a:ext cx="2597990" cy="180325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𝛼</m:t>
                      </m:r>
                      <m:f>
                        <m:fPr>
                          <m:ctrlPr>
                            <a:rPr sz="4700" i="1">
                              <a:solidFill>
                                <a:srgbClr val="000000"/>
                              </a:solidFill>
                              <a:latin typeface="Cambria Math" panose="02040503050406030204" pitchFamily="18" charset="0"/>
                            </a:rPr>
                          </m:ctrlPr>
                        </m:fPr>
                        <m:num>
                          <m:r>
                            <a:rPr sz="4700" i="1">
                              <a:solidFill>
                                <a:srgbClr val="000000"/>
                              </a:solidFill>
                              <a:latin typeface="Cambria Math" panose="02040503050406030204" pitchFamily="18" charset="0"/>
                            </a:rPr>
                            <m:t>𝜕</m:t>
                          </m:r>
                          <m:r>
                            <a:rPr sz="4700" i="1">
                              <a:solidFill>
                                <a:srgbClr val="000000"/>
                              </a:solidFill>
                              <a:latin typeface="Cambria Math" panose="02040503050406030204" pitchFamily="18" charset="0"/>
                            </a:rPr>
                            <m:t>𝐸</m:t>
                          </m:r>
                        </m:num>
                        <m:den>
                          <m:r>
                            <a:rPr sz="4700" i="1">
                              <a:solidFill>
                                <a:srgbClr val="000000"/>
                              </a:solidFill>
                              <a:latin typeface="Cambria Math" panose="02040503050406030204" pitchFamily="18" charset="0"/>
                            </a:rPr>
                            <m:t>𝜕</m:t>
                          </m:r>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sub>
                          </m:sSub>
                        </m:den>
                      </m:f>
                    </m:oMath>
                  </m:oMathPara>
                </a14:m>
                <a:endParaRPr/>
              </a:p>
            </p:txBody>
          </p:sp>
        </mc:Choice>
        <mc:Fallback xmlns="">
          <p:sp>
            <p:nvSpPr>
              <p:cNvPr id="1436" name="テキスト"/>
              <p:cNvSpPr txBox="1">
                <a:spLocks noRot="1" noChangeAspect="1" noMove="1" noResize="1" noEditPoints="1" noAdjustHandles="1" noChangeArrowheads="1" noChangeShapeType="1" noTextEdit="1"/>
              </p:cNvSpPr>
              <p:nvPr/>
            </p:nvSpPr>
            <p:spPr>
              <a:xfrm>
                <a:off x="15583365" y="3124428"/>
                <a:ext cx="2597990" cy="1803250"/>
              </a:xfrm>
              <a:prstGeom prst="rect">
                <a:avLst/>
              </a:prstGeom>
              <a:blipFill>
                <a:blip r:embed="rId7"/>
                <a:stretch>
                  <a:fillRect l="-13107" r="-388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37" name="="/>
          <p:cNvSpPr txBox="1"/>
          <p:nvPr/>
        </p:nvSpPr>
        <p:spPr>
          <a:xfrm>
            <a:off x="15073611" y="3810153"/>
            <a:ext cx="3975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a:t>
            </a:r>
          </a:p>
        </p:txBody>
      </p:sp>
      <p:sp>
        <p:nvSpPr>
          <p:cNvPr id="1438" name="(αは定数 α=０.001など)"/>
          <p:cNvSpPr txBox="1"/>
          <p:nvPr/>
        </p:nvSpPr>
        <p:spPr>
          <a:xfrm>
            <a:off x="18646787" y="3797453"/>
            <a:ext cx="4350208"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800">
                <a:latin typeface="+mn-lt"/>
                <a:ea typeface="+mn-ea"/>
                <a:cs typeface="+mn-cs"/>
                <a:sym typeface="ヒラギノ角ゴ ProN W3"/>
              </a:defRPr>
            </a:lvl1pPr>
          </a:lstStyle>
          <a:p>
            <a:r>
              <a:t>(αは定数 α=０.001など)</a:t>
            </a:r>
          </a:p>
        </p:txBody>
      </p:sp>
      <p:sp>
        <p:nvSpPr>
          <p:cNvPr id="1439" name="楕円"/>
          <p:cNvSpPr/>
          <p:nvPr/>
        </p:nvSpPr>
        <p:spPr>
          <a:xfrm>
            <a:off x="2680275" y="115595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440" name="テキスト"/>
              <p:cNvSpPr txBox="1"/>
              <p:nvPr/>
            </p:nvSpPr>
            <p:spPr>
              <a:xfrm>
                <a:off x="2596647" y="11807537"/>
                <a:ext cx="535557" cy="80660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𝑤</m:t>
                          </m:r>
                        </m:e>
                        <m:sub>
                          <m:r>
                            <a:rPr sz="4000" i="1">
                              <a:solidFill>
                                <a:srgbClr val="000000"/>
                              </a:solidFill>
                              <a:latin typeface="Cambria Math" panose="02040503050406030204" pitchFamily="18" charset="0"/>
                            </a:rPr>
                            <m:t>𝑡</m:t>
                          </m:r>
                        </m:sub>
                      </m:sSub>
                    </m:oMath>
                  </m:oMathPara>
                </a14:m>
                <a:endParaRPr/>
              </a:p>
            </p:txBody>
          </p:sp>
        </mc:Choice>
        <mc:Fallback xmlns="">
          <p:sp>
            <p:nvSpPr>
              <p:cNvPr id="1440" name="テキスト"/>
              <p:cNvSpPr txBox="1">
                <a:spLocks noRot="1" noChangeAspect="1" noMove="1" noResize="1" noEditPoints="1" noAdjustHandles="1" noChangeArrowheads="1" noChangeShapeType="1" noTextEdit="1"/>
              </p:cNvSpPr>
              <p:nvPr/>
            </p:nvSpPr>
            <p:spPr>
              <a:xfrm>
                <a:off x="2596647" y="11807537"/>
                <a:ext cx="535557" cy="806609"/>
              </a:xfrm>
              <a:prstGeom prst="rect">
                <a:avLst/>
              </a:prstGeom>
              <a:blipFill>
                <a:blip r:embed="rId8"/>
                <a:stretch>
                  <a:fillRect l="-39535" r="-232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41" name="線"/>
          <p:cNvSpPr/>
          <p:nvPr/>
        </p:nvSpPr>
        <p:spPr>
          <a:xfrm>
            <a:off x="16794753" y="4942782"/>
            <a:ext cx="1430494" cy="1"/>
          </a:xfrm>
          <a:prstGeom prst="line">
            <a:avLst/>
          </a:prstGeom>
          <a:ln w="63500">
            <a:solidFill>
              <a:schemeClr val="accent3"/>
            </a:solidFill>
            <a:miter lim="400000"/>
          </a:ln>
        </p:spPr>
        <p:txBody>
          <a:bodyPr lIns="50800" tIns="50800" rIns="50800" bIns="50800" anchor="ctr"/>
          <a:lstStyle/>
          <a:p>
            <a:endParaRPr/>
          </a:p>
        </p:txBody>
      </p:sp>
      <p:sp>
        <p:nvSpPr>
          <p:cNvPr id="1442" name="負"/>
          <p:cNvSpPr txBox="1"/>
          <p:nvPr/>
        </p:nvSpPr>
        <p:spPr>
          <a:xfrm>
            <a:off x="18293546" y="4625283"/>
            <a:ext cx="64770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solidFill>
              </a:defRPr>
            </a:lvl1pPr>
          </a:lstStyle>
          <a:p>
            <a:r>
              <a:t>負</a:t>
            </a:r>
          </a:p>
        </p:txBody>
      </p:sp>
      <p:sp>
        <p:nvSpPr>
          <p:cNvPr id="1443" name="線"/>
          <p:cNvSpPr/>
          <p:nvPr/>
        </p:nvSpPr>
        <p:spPr>
          <a:xfrm>
            <a:off x="16402112" y="5757175"/>
            <a:ext cx="1832433" cy="1"/>
          </a:xfrm>
          <a:prstGeom prst="line">
            <a:avLst/>
          </a:prstGeom>
          <a:ln w="63500">
            <a:solidFill>
              <a:schemeClr val="accent3"/>
            </a:solidFill>
            <a:miter lim="400000"/>
          </a:ln>
        </p:spPr>
        <p:txBody>
          <a:bodyPr lIns="50800" tIns="50800" rIns="50800" bIns="50800" anchor="ctr"/>
          <a:lstStyle/>
          <a:p>
            <a:endParaRPr/>
          </a:p>
        </p:txBody>
      </p:sp>
      <p:sp>
        <p:nvSpPr>
          <p:cNvPr id="1444" name="正"/>
          <p:cNvSpPr txBox="1"/>
          <p:nvPr/>
        </p:nvSpPr>
        <p:spPr>
          <a:xfrm>
            <a:off x="18302844" y="5439675"/>
            <a:ext cx="6477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solidFill>
                  <a:schemeClr val="accent3"/>
                </a:solidFill>
              </a:defRPr>
            </a:lvl1pPr>
          </a:lstStyle>
          <a:p>
            <a:r>
              <a:t>正</a:t>
            </a:r>
          </a:p>
        </p:txBody>
      </p:sp>
      <mc:AlternateContent xmlns:mc="http://schemas.openxmlformats.org/markup-compatibility/2006" xmlns:a14="http://schemas.microsoft.com/office/drawing/2010/main">
        <mc:Choice Requires="a14">
          <p:sp>
            <p:nvSpPr>
              <p:cNvPr id="1445" name="テキスト"/>
              <p:cNvSpPr txBox="1"/>
              <p:nvPr/>
            </p:nvSpPr>
            <p:spPr>
              <a:xfrm>
                <a:off x="3586412" y="11802126"/>
                <a:ext cx="962964" cy="81743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𝑤</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+1</m:t>
                          </m:r>
                        </m:sub>
                      </m:sSub>
                    </m:oMath>
                  </m:oMathPara>
                </a14:m>
                <a:endParaRPr/>
              </a:p>
            </p:txBody>
          </p:sp>
        </mc:Choice>
        <mc:Fallback xmlns="">
          <p:sp>
            <p:nvSpPr>
              <p:cNvPr id="1445" name="テキスト"/>
              <p:cNvSpPr txBox="1">
                <a:spLocks noRot="1" noChangeAspect="1" noMove="1" noResize="1" noEditPoints="1" noAdjustHandles="1" noChangeArrowheads="1" noChangeShapeType="1" noTextEdit="1"/>
              </p:cNvSpPr>
              <p:nvPr/>
            </p:nvSpPr>
            <p:spPr>
              <a:xfrm>
                <a:off x="3586412" y="11802126"/>
                <a:ext cx="962964" cy="817430"/>
              </a:xfrm>
              <a:prstGeom prst="rect">
                <a:avLst/>
              </a:prstGeom>
              <a:blipFill>
                <a:blip r:embed="rId9"/>
                <a:stretch>
                  <a:fillRect l="-24675" r="-519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46" name="楕円"/>
          <p:cNvSpPr/>
          <p:nvPr/>
        </p:nvSpPr>
        <p:spPr>
          <a:xfrm>
            <a:off x="3883743" y="11559597"/>
            <a:ext cx="368301" cy="327539"/>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47" name="矢印"/>
          <p:cNvSpPr/>
          <p:nvPr/>
        </p:nvSpPr>
        <p:spPr>
          <a:xfrm>
            <a:off x="3040132" y="11443966"/>
            <a:ext cx="820306" cy="533401"/>
          </a:xfrm>
          <a:prstGeom prst="rightArrow">
            <a:avLst>
              <a:gd name="adj1" fmla="val 34701"/>
              <a:gd name="adj2" fmla="val 87561"/>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48" name="はEが小さくなる方向に更新される"/>
          <p:cNvSpPr txBox="1"/>
          <p:nvPr/>
        </p:nvSpPr>
        <p:spPr>
          <a:xfrm>
            <a:off x="14584109" y="6731486"/>
            <a:ext cx="848068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はEが小さくなる方向に更新される</a:t>
            </a:r>
          </a:p>
        </p:txBody>
      </p:sp>
      <mc:AlternateContent xmlns:mc="http://schemas.openxmlformats.org/markup-compatibility/2006" xmlns:a14="http://schemas.microsoft.com/office/drawing/2010/main">
        <mc:Choice Requires="a14">
          <p:sp>
            <p:nvSpPr>
              <p:cNvPr id="1449" name="テキスト"/>
              <p:cNvSpPr txBox="1"/>
              <p:nvPr/>
            </p:nvSpPr>
            <p:spPr>
              <a:xfrm>
                <a:off x="13408047" y="6574462"/>
                <a:ext cx="1111479" cy="94904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700">
                    <a:latin typeface="+mn-lt"/>
                    <a:ea typeface="+mn-ea"/>
                    <a:cs typeface="+mn-cs"/>
                    <a:sym typeface="ヒラギノ角ゴ ProN W3"/>
                  </a:defRPr>
                </a:lvl1pPr>
              </a:lstStyle>
              <a:p>
                <a:pPr/>
                <a14:m>
                  <m:oMathPara xmlns:m="http://schemas.openxmlformats.org/officeDocument/2006/math">
                    <m:oMathParaPr>
                      <m:jc m:val="center"/>
                    </m:oMathParaPr>
                    <m:oMath xmlns:m="http://schemas.openxmlformats.org/officeDocument/2006/math">
                      <m:sSub>
                        <m:sSubPr>
                          <m:ctrlPr>
                            <a:rPr sz="4700" i="1">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𝑤</m:t>
                          </m:r>
                        </m:e>
                        <m:sub>
                          <m:r>
                            <a:rPr sz="4700" i="1">
                              <a:solidFill>
                                <a:srgbClr val="000000"/>
                              </a:solidFill>
                              <a:latin typeface="Cambria Math" panose="02040503050406030204" pitchFamily="18" charset="0"/>
                            </a:rPr>
                            <m:t>𝑡</m:t>
                          </m:r>
                          <m:r>
                            <a:rPr sz="4700" i="1">
                              <a:solidFill>
                                <a:srgbClr val="000000"/>
                              </a:solidFill>
                              <a:latin typeface="Cambria Math" panose="02040503050406030204" pitchFamily="18" charset="0"/>
                            </a:rPr>
                            <m:t>+1</m:t>
                          </m:r>
                        </m:sub>
                      </m:sSub>
                    </m:oMath>
                  </m:oMathPara>
                </a14:m>
                <a:endParaRPr/>
              </a:p>
            </p:txBody>
          </p:sp>
        </mc:Choice>
        <mc:Fallback xmlns="">
          <p:sp>
            <p:nvSpPr>
              <p:cNvPr id="1449" name="テキスト"/>
              <p:cNvSpPr txBox="1">
                <a:spLocks noRot="1" noChangeAspect="1" noMove="1" noResize="1" noEditPoints="1" noAdjustHandles="1" noChangeArrowheads="1" noChangeShapeType="1" noTextEdit="1"/>
              </p:cNvSpPr>
              <p:nvPr/>
            </p:nvSpPr>
            <p:spPr>
              <a:xfrm>
                <a:off x="13408047" y="6574462"/>
                <a:ext cx="1111479" cy="949048"/>
              </a:xfrm>
              <a:prstGeom prst="rect">
                <a:avLst/>
              </a:prstGeom>
              <a:blipFill>
                <a:blip r:embed="rId10"/>
                <a:stretch>
                  <a:fillRect l="-25843" r="-5618" b="-263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50"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1" name="勾配降下法"/>
          <p:cNvSpPr txBox="1"/>
          <p:nvPr/>
        </p:nvSpPr>
        <p:spPr>
          <a:xfrm>
            <a:off x="10715422" y="330853"/>
            <a:ext cx="31623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勾配降下法</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 name="楕円"/>
          <p:cNvSpPr/>
          <p:nvPr/>
        </p:nvSpPr>
        <p:spPr>
          <a:xfrm>
            <a:off x="5539458" y="5598411"/>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4" name="楕円"/>
          <p:cNvSpPr/>
          <p:nvPr/>
        </p:nvSpPr>
        <p:spPr>
          <a:xfrm>
            <a:off x="5539458" y="3289675"/>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5" name="楕円"/>
          <p:cNvSpPr/>
          <p:nvPr/>
        </p:nvSpPr>
        <p:spPr>
          <a:xfrm>
            <a:off x="10512559" y="2198668"/>
            <a:ext cx="2613243"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6" name="楕円"/>
          <p:cNvSpPr/>
          <p:nvPr/>
        </p:nvSpPr>
        <p:spPr>
          <a:xfrm>
            <a:off x="10512559" y="6476215"/>
            <a:ext cx="2613243"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7" name="楕円"/>
          <p:cNvSpPr/>
          <p:nvPr/>
        </p:nvSpPr>
        <p:spPr>
          <a:xfrm>
            <a:off x="10512559" y="4330076"/>
            <a:ext cx="2613243"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458" name="テキスト"/>
              <p:cNvSpPr txBox="1"/>
              <p:nvPr/>
            </p:nvSpPr>
            <p:spPr>
              <a:xfrm>
                <a:off x="12016721" y="2474562"/>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r>
                        <a:rPr sz="3400" i="1">
                          <a:solidFill>
                            <a:srgbClr val="000000"/>
                          </a:solidFill>
                          <a:latin typeface="Cambria Math" panose="02040503050406030204" pitchFamily="18" charset="0"/>
                        </a:rPr>
                        <m:t>)</m:t>
                      </m:r>
                    </m:oMath>
                  </m:oMathPara>
                </a14:m>
                <a:endParaRPr/>
              </a:p>
            </p:txBody>
          </p:sp>
        </mc:Choice>
        <mc:Fallback xmlns="">
          <p:sp>
            <p:nvSpPr>
              <p:cNvPr id="1458" name="テキスト"/>
              <p:cNvSpPr txBox="1">
                <a:spLocks noRot="1" noChangeAspect="1" noMove="1" noResize="1" noEditPoints="1" noAdjustHandles="1" noChangeArrowheads="1" noChangeShapeType="1" noTextEdit="1"/>
              </p:cNvSpPr>
              <p:nvPr/>
            </p:nvSpPr>
            <p:spPr>
              <a:xfrm>
                <a:off x="12016721" y="2474562"/>
                <a:ext cx="899837" cy="718212"/>
              </a:xfrm>
              <a:prstGeom prst="rect">
                <a:avLst/>
              </a:prstGeom>
              <a:blipFill>
                <a:blip r:embed="rId2"/>
                <a:stretch>
                  <a:fillRect l="-38889" r="-22222" b="-1379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59" name="線"/>
          <p:cNvSpPr/>
          <p:nvPr/>
        </p:nvSpPr>
        <p:spPr>
          <a:xfrm flipV="1">
            <a:off x="11832998" y="2198668"/>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460" name="テキスト"/>
              <p:cNvSpPr txBox="1"/>
              <p:nvPr/>
            </p:nvSpPr>
            <p:spPr>
              <a:xfrm>
                <a:off x="12012880" y="4613336"/>
                <a:ext cx="907518"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r>
                        <a:rPr sz="3400" i="1">
                          <a:solidFill>
                            <a:srgbClr val="000000"/>
                          </a:solidFill>
                          <a:latin typeface="Cambria Math" panose="02040503050406030204" pitchFamily="18" charset="0"/>
                        </a:rPr>
                        <m:t>)</m:t>
                      </m:r>
                    </m:oMath>
                  </m:oMathPara>
                </a14:m>
                <a:endParaRPr/>
              </a:p>
            </p:txBody>
          </p:sp>
        </mc:Choice>
        <mc:Fallback xmlns="">
          <p:sp>
            <p:nvSpPr>
              <p:cNvPr id="1460" name="テキスト"/>
              <p:cNvSpPr txBox="1">
                <a:spLocks noRot="1" noChangeAspect="1" noMove="1" noResize="1" noEditPoints="1" noAdjustHandles="1" noChangeArrowheads="1" noChangeShapeType="1" noTextEdit="1"/>
              </p:cNvSpPr>
              <p:nvPr/>
            </p:nvSpPr>
            <p:spPr>
              <a:xfrm>
                <a:off x="12012880" y="4613336"/>
                <a:ext cx="907518" cy="718212"/>
              </a:xfrm>
              <a:prstGeom prst="rect">
                <a:avLst/>
              </a:prstGeom>
              <a:blipFill>
                <a:blip r:embed="rId3"/>
                <a:stretch>
                  <a:fillRect l="-38889" r="-22222" b="-1206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61" name="線"/>
          <p:cNvSpPr/>
          <p:nvPr/>
        </p:nvSpPr>
        <p:spPr>
          <a:xfrm flipV="1">
            <a:off x="11832998" y="4344808"/>
            <a:ext cx="1" cy="1270001"/>
          </a:xfrm>
          <a:prstGeom prst="line">
            <a:avLst/>
          </a:prstGeom>
          <a:ln w="25400">
            <a:solidFill>
              <a:srgbClr val="000000"/>
            </a:solidFill>
            <a:miter lim="400000"/>
          </a:ln>
        </p:spPr>
        <p:txBody>
          <a:bodyPr lIns="50800" tIns="50800" rIns="50800" bIns="50800" anchor="ctr"/>
          <a:lstStyle/>
          <a:p>
            <a:endParaRPr/>
          </a:p>
        </p:txBody>
      </p:sp>
      <p:sp>
        <p:nvSpPr>
          <p:cNvPr id="1462" name="線"/>
          <p:cNvSpPr/>
          <p:nvPr/>
        </p:nvSpPr>
        <p:spPr>
          <a:xfrm flipV="1">
            <a:off x="11832998" y="6474183"/>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463" name="テキスト"/>
              <p:cNvSpPr txBox="1"/>
              <p:nvPr/>
            </p:nvSpPr>
            <p:spPr>
              <a:xfrm>
                <a:off x="12015080" y="6749964"/>
                <a:ext cx="903118" cy="72250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r>
                        <a:rPr sz="3400" i="1">
                          <a:solidFill>
                            <a:srgbClr val="000000"/>
                          </a:solidFill>
                          <a:latin typeface="Cambria Math" panose="02040503050406030204" pitchFamily="18" charset="0"/>
                        </a:rPr>
                        <m:t>)</m:t>
                      </m:r>
                    </m:oMath>
                  </m:oMathPara>
                </a14:m>
                <a:endParaRPr/>
              </a:p>
            </p:txBody>
          </p:sp>
        </mc:Choice>
        <mc:Fallback xmlns="">
          <p:sp>
            <p:nvSpPr>
              <p:cNvPr id="1463" name="テキスト"/>
              <p:cNvSpPr txBox="1">
                <a:spLocks noRot="1" noChangeAspect="1" noMove="1" noResize="1" noEditPoints="1" noAdjustHandles="1" noChangeArrowheads="1" noChangeShapeType="1" noTextEdit="1"/>
              </p:cNvSpPr>
              <p:nvPr/>
            </p:nvSpPr>
            <p:spPr>
              <a:xfrm>
                <a:off x="12015080" y="6749964"/>
                <a:ext cx="903118" cy="722504"/>
              </a:xfrm>
              <a:prstGeom prst="rect">
                <a:avLst/>
              </a:prstGeom>
              <a:blipFill>
                <a:blip r:embed="rId4"/>
                <a:stretch>
                  <a:fillRect l="-38889" r="-22222" b="-1206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64" name="テキスト"/>
              <p:cNvSpPr txBox="1"/>
              <p:nvPr/>
            </p:nvSpPr>
            <p:spPr>
              <a:xfrm>
                <a:off x="11070498" y="2482702"/>
                <a:ext cx="46831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oMath>
                  </m:oMathPara>
                </a14:m>
                <a:endParaRPr/>
              </a:p>
            </p:txBody>
          </p:sp>
        </mc:Choice>
        <mc:Fallback xmlns="">
          <p:sp>
            <p:nvSpPr>
              <p:cNvPr id="1464" name="テキスト"/>
              <p:cNvSpPr txBox="1">
                <a:spLocks noRot="1" noChangeAspect="1" noMove="1" noResize="1" noEditPoints="1" noAdjustHandles="1" noChangeArrowheads="1" noChangeShapeType="1" noTextEdit="1"/>
              </p:cNvSpPr>
              <p:nvPr/>
            </p:nvSpPr>
            <p:spPr>
              <a:xfrm>
                <a:off x="11070498" y="2482702"/>
                <a:ext cx="468319" cy="697486"/>
              </a:xfrm>
              <a:prstGeom prst="rect">
                <a:avLst/>
              </a:prstGeom>
              <a:blipFill>
                <a:blip r:embed="rId5"/>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65" name="テキスト"/>
              <p:cNvSpPr txBox="1"/>
              <p:nvPr/>
            </p:nvSpPr>
            <p:spPr>
              <a:xfrm>
                <a:off x="11066658" y="4645302"/>
                <a:ext cx="47599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oMath>
                  </m:oMathPara>
                </a14:m>
                <a:endParaRPr/>
              </a:p>
            </p:txBody>
          </p:sp>
        </mc:Choice>
        <mc:Fallback xmlns="">
          <p:sp>
            <p:nvSpPr>
              <p:cNvPr id="1465" name="テキスト"/>
              <p:cNvSpPr txBox="1">
                <a:spLocks noRot="1" noChangeAspect="1" noMove="1" noResize="1" noEditPoints="1" noAdjustHandles="1" noChangeArrowheads="1" noChangeShapeType="1" noTextEdit="1"/>
              </p:cNvSpPr>
              <p:nvPr/>
            </p:nvSpPr>
            <p:spPr>
              <a:xfrm>
                <a:off x="11066658" y="4645302"/>
                <a:ext cx="475999" cy="697486"/>
              </a:xfrm>
              <a:prstGeom prst="rect">
                <a:avLst/>
              </a:prstGeom>
              <a:blipFill>
                <a:blip r:embed="rId6"/>
                <a:stretch>
                  <a:fillRect l="-34211" r="-263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66" name="テキスト"/>
              <p:cNvSpPr txBox="1"/>
              <p:nvPr/>
            </p:nvSpPr>
            <p:spPr>
              <a:xfrm>
                <a:off x="11068858" y="6735233"/>
                <a:ext cx="47159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oMath>
                  </m:oMathPara>
                </a14:m>
                <a:endParaRPr/>
              </a:p>
            </p:txBody>
          </p:sp>
        </mc:Choice>
        <mc:Fallback xmlns="">
          <p:sp>
            <p:nvSpPr>
              <p:cNvPr id="1466" name="テキスト"/>
              <p:cNvSpPr txBox="1">
                <a:spLocks noRot="1" noChangeAspect="1" noMove="1" noResize="1" noEditPoints="1" noAdjustHandles="1" noChangeArrowheads="1" noChangeShapeType="1" noTextEdit="1"/>
              </p:cNvSpPr>
              <p:nvPr/>
            </p:nvSpPr>
            <p:spPr>
              <a:xfrm>
                <a:off x="11068858" y="6735233"/>
                <a:ext cx="471599" cy="701778"/>
              </a:xfrm>
              <a:prstGeom prst="rect">
                <a:avLst/>
              </a:prstGeom>
              <a:blipFill>
                <a:blip r:embed="rId7"/>
                <a:stretch>
                  <a:fillRect l="-34211" r="-263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67" name="楕円"/>
          <p:cNvSpPr/>
          <p:nvPr/>
        </p:nvSpPr>
        <p:spPr>
          <a:xfrm>
            <a:off x="15485659" y="4330076"/>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468" name="テキスト"/>
              <p:cNvSpPr txBox="1"/>
              <p:nvPr/>
            </p:nvSpPr>
            <p:spPr>
              <a:xfrm>
                <a:off x="16989822" y="4605970"/>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r>
                        <a:rPr sz="3400" i="1">
                          <a:solidFill>
                            <a:srgbClr val="000000"/>
                          </a:solidFill>
                          <a:latin typeface="Cambria Math" panose="02040503050406030204" pitchFamily="18" charset="0"/>
                        </a:rPr>
                        <m:t>)</m:t>
                      </m:r>
                    </m:oMath>
                  </m:oMathPara>
                </a14:m>
                <a:endParaRPr/>
              </a:p>
            </p:txBody>
          </p:sp>
        </mc:Choice>
        <mc:Fallback xmlns="">
          <p:sp>
            <p:nvSpPr>
              <p:cNvPr id="1468" name="テキスト"/>
              <p:cNvSpPr txBox="1">
                <a:spLocks noRot="1" noChangeAspect="1" noMove="1" noResize="1" noEditPoints="1" noAdjustHandles="1" noChangeArrowheads="1" noChangeShapeType="1" noTextEdit="1"/>
              </p:cNvSpPr>
              <p:nvPr/>
            </p:nvSpPr>
            <p:spPr>
              <a:xfrm>
                <a:off x="16989822" y="4605970"/>
                <a:ext cx="899837" cy="718212"/>
              </a:xfrm>
              <a:prstGeom prst="rect">
                <a:avLst/>
              </a:prstGeom>
              <a:blipFill>
                <a:blip r:embed="rId8"/>
                <a:stretch>
                  <a:fillRect l="-38889" r="-23611" b="-1206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69" name="線"/>
          <p:cNvSpPr/>
          <p:nvPr/>
        </p:nvSpPr>
        <p:spPr>
          <a:xfrm flipV="1">
            <a:off x="16806099" y="4330076"/>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470" name="テキスト"/>
              <p:cNvSpPr txBox="1"/>
              <p:nvPr/>
            </p:nvSpPr>
            <p:spPr>
              <a:xfrm>
                <a:off x="16043599" y="4614111"/>
                <a:ext cx="46831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oMath>
                  </m:oMathPara>
                </a14:m>
                <a:endParaRPr/>
              </a:p>
            </p:txBody>
          </p:sp>
        </mc:Choice>
        <mc:Fallback xmlns="">
          <p:sp>
            <p:nvSpPr>
              <p:cNvPr id="1470" name="テキスト"/>
              <p:cNvSpPr txBox="1">
                <a:spLocks noRot="1" noChangeAspect="1" noMove="1" noResize="1" noEditPoints="1" noAdjustHandles="1" noChangeArrowheads="1" noChangeShapeType="1" noTextEdit="1"/>
              </p:cNvSpPr>
              <p:nvPr/>
            </p:nvSpPr>
            <p:spPr>
              <a:xfrm>
                <a:off x="16043599" y="4614111"/>
                <a:ext cx="468319" cy="697486"/>
              </a:xfrm>
              <a:prstGeom prst="rect">
                <a:avLst/>
              </a:prstGeom>
              <a:blipFill>
                <a:blip r:embed="rId9"/>
                <a:stretch>
                  <a:fillRect l="-3684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1" name="テキスト"/>
              <p:cNvSpPr txBox="1"/>
              <p:nvPr/>
            </p:nvSpPr>
            <p:spPr>
              <a:xfrm>
                <a:off x="6502633" y="3488797"/>
                <a:ext cx="686895" cy="87175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Sup>
                        <m:sSubSupPr>
                          <m:ctrlPr>
                            <a:rPr sz="3400" i="1">
                              <a:solidFill>
                                <a:srgbClr val="000000"/>
                              </a:solidFill>
                              <a:latin typeface="Cambria Math" panose="02040503050406030204" pitchFamily="18" charset="0"/>
                            </a:rPr>
                          </m:ctrlPr>
                        </m:sSubSup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1</m:t>
                          </m:r>
                        </m:sub>
                        <m:sup>
                          <m:r>
                            <a:rPr sz="3400" i="1">
                              <a:solidFill>
                                <a:srgbClr val="000000"/>
                              </a:solidFill>
                              <a:latin typeface="Cambria Math" panose="02040503050406030204" pitchFamily="18" charset="0"/>
                            </a:rPr>
                            <m:t>(2)</m:t>
                          </m:r>
                        </m:sup>
                      </m:sSubSup>
                    </m:oMath>
                  </m:oMathPara>
                </a14:m>
                <a:endParaRPr/>
              </a:p>
            </p:txBody>
          </p:sp>
        </mc:Choice>
        <mc:Fallback xmlns="">
          <p:sp>
            <p:nvSpPr>
              <p:cNvPr id="1471" name="テキスト"/>
              <p:cNvSpPr txBox="1">
                <a:spLocks noRot="1" noChangeAspect="1" noMove="1" noResize="1" noEditPoints="1" noAdjustHandles="1" noChangeArrowheads="1" noChangeShapeType="1" noTextEdit="1"/>
              </p:cNvSpPr>
              <p:nvPr/>
            </p:nvSpPr>
            <p:spPr>
              <a:xfrm>
                <a:off x="6502633" y="3488797"/>
                <a:ext cx="686895" cy="871756"/>
              </a:xfrm>
              <a:prstGeom prst="rect">
                <a:avLst/>
              </a:prstGeom>
              <a:blipFill>
                <a:blip r:embed="rId10"/>
                <a:stretch>
                  <a:fillRect l="-29630" r="-111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2" name="テキスト"/>
              <p:cNvSpPr txBox="1"/>
              <p:nvPr/>
            </p:nvSpPr>
            <p:spPr>
              <a:xfrm>
                <a:off x="6502633" y="5797533"/>
                <a:ext cx="686895" cy="87175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Sup>
                        <m:sSubSupPr>
                          <m:ctrlPr>
                            <a:rPr sz="3400" i="1">
                              <a:solidFill>
                                <a:srgbClr val="000000"/>
                              </a:solidFill>
                              <a:latin typeface="Cambria Math" panose="02040503050406030204" pitchFamily="18" charset="0"/>
                            </a:rPr>
                          </m:ctrlPr>
                        </m:sSubSup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2</m:t>
                          </m:r>
                        </m:sub>
                        <m:sup>
                          <m:r>
                            <a:rPr sz="3400" i="1">
                              <a:solidFill>
                                <a:srgbClr val="000000"/>
                              </a:solidFill>
                              <a:latin typeface="Cambria Math" panose="02040503050406030204" pitchFamily="18" charset="0"/>
                            </a:rPr>
                            <m:t>(2)</m:t>
                          </m:r>
                        </m:sup>
                      </m:sSubSup>
                    </m:oMath>
                  </m:oMathPara>
                </a14:m>
                <a:endParaRPr/>
              </a:p>
            </p:txBody>
          </p:sp>
        </mc:Choice>
        <mc:Fallback xmlns="">
          <p:sp>
            <p:nvSpPr>
              <p:cNvPr id="1472" name="テキスト"/>
              <p:cNvSpPr txBox="1">
                <a:spLocks noRot="1" noChangeAspect="1" noMove="1" noResize="1" noEditPoints="1" noAdjustHandles="1" noChangeArrowheads="1" noChangeShapeType="1" noTextEdit="1"/>
              </p:cNvSpPr>
              <p:nvPr/>
            </p:nvSpPr>
            <p:spPr>
              <a:xfrm>
                <a:off x="6502633" y="5797533"/>
                <a:ext cx="686895" cy="871756"/>
              </a:xfrm>
              <a:prstGeom prst="rect">
                <a:avLst/>
              </a:prstGeom>
              <a:blipFill>
                <a:blip r:embed="rId11"/>
                <a:stretch>
                  <a:fillRect l="-29630" r="-111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73" name="線"/>
          <p:cNvSpPr/>
          <p:nvPr/>
        </p:nvSpPr>
        <p:spPr>
          <a:xfrm flipV="1">
            <a:off x="8152662" y="2874957"/>
            <a:ext cx="2359937" cy="1075646"/>
          </a:xfrm>
          <a:prstGeom prst="line">
            <a:avLst/>
          </a:prstGeom>
          <a:ln w="25400">
            <a:solidFill>
              <a:srgbClr val="000000"/>
            </a:solidFill>
            <a:miter lim="400000"/>
          </a:ln>
        </p:spPr>
        <p:txBody>
          <a:bodyPr lIns="50800" tIns="50800" rIns="50800" bIns="50800" anchor="ctr"/>
          <a:lstStyle/>
          <a:p>
            <a:endParaRPr/>
          </a:p>
        </p:txBody>
      </p:sp>
      <p:sp>
        <p:nvSpPr>
          <p:cNvPr id="1474" name="線"/>
          <p:cNvSpPr/>
          <p:nvPr/>
        </p:nvSpPr>
        <p:spPr>
          <a:xfrm flipV="1">
            <a:off x="8152662" y="2856761"/>
            <a:ext cx="2359937" cy="3326739"/>
          </a:xfrm>
          <a:prstGeom prst="line">
            <a:avLst/>
          </a:prstGeom>
          <a:ln w="25400">
            <a:solidFill>
              <a:srgbClr val="000000"/>
            </a:solidFill>
            <a:miter lim="400000"/>
          </a:ln>
        </p:spPr>
        <p:txBody>
          <a:bodyPr lIns="50800" tIns="50800" rIns="50800" bIns="50800" anchor="ctr"/>
          <a:lstStyle/>
          <a:p>
            <a:endParaRPr/>
          </a:p>
        </p:txBody>
      </p:sp>
      <p:sp>
        <p:nvSpPr>
          <p:cNvPr id="1475" name="線"/>
          <p:cNvSpPr/>
          <p:nvPr/>
        </p:nvSpPr>
        <p:spPr>
          <a:xfrm>
            <a:off x="8152661" y="3925450"/>
            <a:ext cx="2359938" cy="1072530"/>
          </a:xfrm>
          <a:prstGeom prst="line">
            <a:avLst/>
          </a:prstGeom>
          <a:ln w="25400">
            <a:solidFill>
              <a:srgbClr val="000000"/>
            </a:solidFill>
            <a:miter lim="400000"/>
          </a:ln>
        </p:spPr>
        <p:txBody>
          <a:bodyPr lIns="50800" tIns="50800" rIns="50800" bIns="50800" anchor="ctr"/>
          <a:lstStyle/>
          <a:p>
            <a:endParaRPr/>
          </a:p>
        </p:txBody>
      </p:sp>
      <p:sp>
        <p:nvSpPr>
          <p:cNvPr id="1476" name="線"/>
          <p:cNvSpPr/>
          <p:nvPr/>
        </p:nvSpPr>
        <p:spPr>
          <a:xfrm>
            <a:off x="8152661" y="3925450"/>
            <a:ext cx="2359938" cy="3223494"/>
          </a:xfrm>
          <a:prstGeom prst="line">
            <a:avLst/>
          </a:prstGeom>
          <a:ln w="25400">
            <a:solidFill>
              <a:srgbClr val="000000"/>
            </a:solidFill>
            <a:miter lim="400000"/>
          </a:ln>
        </p:spPr>
        <p:txBody>
          <a:bodyPr lIns="50800" tIns="50800" rIns="50800" bIns="50800" anchor="ctr"/>
          <a:lstStyle/>
          <a:p>
            <a:endParaRPr/>
          </a:p>
        </p:txBody>
      </p:sp>
      <p:sp>
        <p:nvSpPr>
          <p:cNvPr id="1477" name="線"/>
          <p:cNvSpPr/>
          <p:nvPr/>
        </p:nvSpPr>
        <p:spPr>
          <a:xfrm flipV="1">
            <a:off x="8152662" y="4972195"/>
            <a:ext cx="2345948" cy="1211305"/>
          </a:xfrm>
          <a:prstGeom prst="line">
            <a:avLst/>
          </a:prstGeom>
          <a:ln w="25400">
            <a:solidFill>
              <a:srgbClr val="000000"/>
            </a:solidFill>
            <a:miter lim="400000"/>
          </a:ln>
        </p:spPr>
        <p:txBody>
          <a:bodyPr lIns="50800" tIns="50800" rIns="50800" bIns="50800" anchor="ctr"/>
          <a:lstStyle/>
          <a:p>
            <a:endParaRPr/>
          </a:p>
        </p:txBody>
      </p:sp>
      <p:sp>
        <p:nvSpPr>
          <p:cNvPr id="1478" name="線"/>
          <p:cNvSpPr/>
          <p:nvPr/>
        </p:nvSpPr>
        <p:spPr>
          <a:xfrm>
            <a:off x="8159656" y="6183499"/>
            <a:ext cx="2345948" cy="92939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479" name="テキスト"/>
              <p:cNvSpPr txBox="1"/>
              <p:nvPr/>
            </p:nvSpPr>
            <p:spPr>
              <a:xfrm>
                <a:off x="8442766" y="3064037"/>
                <a:ext cx="54042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1</m:t>
                          </m:r>
                        </m:sub>
                      </m:sSub>
                    </m:oMath>
                  </m:oMathPara>
                </a14:m>
                <a:endParaRPr/>
              </a:p>
            </p:txBody>
          </p:sp>
        </mc:Choice>
        <mc:Fallback xmlns="">
          <p:sp>
            <p:nvSpPr>
              <p:cNvPr id="1479" name="テキスト"/>
              <p:cNvSpPr txBox="1">
                <a:spLocks noRot="1" noChangeAspect="1" noMove="1" noResize="1" noEditPoints="1" noAdjustHandles="1" noChangeArrowheads="1" noChangeShapeType="1" noTextEdit="1"/>
              </p:cNvSpPr>
              <p:nvPr/>
            </p:nvSpPr>
            <p:spPr>
              <a:xfrm>
                <a:off x="8442766" y="3064037"/>
                <a:ext cx="540429" cy="697486"/>
              </a:xfrm>
              <a:prstGeom prst="rect">
                <a:avLst/>
              </a:prstGeom>
              <a:blipFill>
                <a:blip r:embed="rId12"/>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0" name="テキスト"/>
              <p:cNvSpPr txBox="1"/>
              <p:nvPr/>
            </p:nvSpPr>
            <p:spPr>
              <a:xfrm>
                <a:off x="8133350" y="4994198"/>
                <a:ext cx="54042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2</m:t>
                          </m:r>
                        </m:sub>
                      </m:sSub>
                    </m:oMath>
                  </m:oMathPara>
                </a14:m>
                <a:endParaRPr/>
              </a:p>
            </p:txBody>
          </p:sp>
        </mc:Choice>
        <mc:Fallback xmlns="">
          <p:sp>
            <p:nvSpPr>
              <p:cNvPr id="1480" name="テキスト"/>
              <p:cNvSpPr txBox="1">
                <a:spLocks noRot="1" noChangeAspect="1" noMove="1" noResize="1" noEditPoints="1" noAdjustHandles="1" noChangeArrowheads="1" noChangeShapeType="1" noTextEdit="1"/>
              </p:cNvSpPr>
              <p:nvPr/>
            </p:nvSpPr>
            <p:spPr>
              <a:xfrm>
                <a:off x="8133350" y="4994198"/>
                <a:ext cx="540429" cy="697486"/>
              </a:xfrm>
              <a:prstGeom prst="rect">
                <a:avLst/>
              </a:prstGeom>
              <a:blipFill>
                <a:blip r:embed="rId13"/>
                <a:stretch>
                  <a:fillRect l="-2954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1" name="テキスト"/>
              <p:cNvSpPr txBox="1"/>
              <p:nvPr/>
            </p:nvSpPr>
            <p:spPr>
              <a:xfrm>
                <a:off x="8671366" y="3684191"/>
                <a:ext cx="54042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3</m:t>
                          </m:r>
                        </m:sub>
                      </m:sSub>
                    </m:oMath>
                  </m:oMathPara>
                </a14:m>
                <a:endParaRPr/>
              </a:p>
            </p:txBody>
          </p:sp>
        </mc:Choice>
        <mc:Fallback xmlns="">
          <p:sp>
            <p:nvSpPr>
              <p:cNvPr id="1481" name="テキスト"/>
              <p:cNvSpPr txBox="1">
                <a:spLocks noRot="1" noChangeAspect="1" noMove="1" noResize="1" noEditPoints="1" noAdjustHandles="1" noChangeArrowheads="1" noChangeShapeType="1" noTextEdit="1"/>
              </p:cNvSpPr>
              <p:nvPr/>
            </p:nvSpPr>
            <p:spPr>
              <a:xfrm>
                <a:off x="8671366" y="3684191"/>
                <a:ext cx="540429" cy="701778"/>
              </a:xfrm>
              <a:prstGeom prst="rect">
                <a:avLst/>
              </a:prstGeom>
              <a:blipFill>
                <a:blip r:embed="rId14"/>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2" name="テキスト"/>
              <p:cNvSpPr txBox="1"/>
              <p:nvPr/>
            </p:nvSpPr>
            <p:spPr>
              <a:xfrm>
                <a:off x="8671366" y="5705637"/>
                <a:ext cx="54042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4</m:t>
                          </m:r>
                        </m:sub>
                      </m:sSub>
                    </m:oMath>
                  </m:oMathPara>
                </a14:m>
                <a:endParaRPr/>
              </a:p>
            </p:txBody>
          </p:sp>
        </mc:Choice>
        <mc:Fallback xmlns="">
          <p:sp>
            <p:nvSpPr>
              <p:cNvPr id="1482" name="テキスト"/>
              <p:cNvSpPr txBox="1">
                <a:spLocks noRot="1" noChangeAspect="1" noMove="1" noResize="1" noEditPoints="1" noAdjustHandles="1" noChangeArrowheads="1" noChangeShapeType="1" noTextEdit="1"/>
              </p:cNvSpPr>
              <p:nvPr/>
            </p:nvSpPr>
            <p:spPr>
              <a:xfrm>
                <a:off x="8671366" y="5705637"/>
                <a:ext cx="540429" cy="697486"/>
              </a:xfrm>
              <a:prstGeom prst="rect">
                <a:avLst/>
              </a:prstGeom>
              <a:blipFill>
                <a:blip r:embed="rId15"/>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3" name="テキスト"/>
              <p:cNvSpPr txBox="1"/>
              <p:nvPr/>
            </p:nvSpPr>
            <p:spPr>
              <a:xfrm>
                <a:off x="8036366" y="4169241"/>
                <a:ext cx="54042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5</m:t>
                          </m:r>
                        </m:sub>
                      </m:sSub>
                    </m:oMath>
                  </m:oMathPara>
                </a14:m>
                <a:endParaRPr/>
              </a:p>
            </p:txBody>
          </p:sp>
        </mc:Choice>
        <mc:Fallback xmlns="">
          <p:sp>
            <p:nvSpPr>
              <p:cNvPr id="1483" name="テキスト"/>
              <p:cNvSpPr txBox="1">
                <a:spLocks noRot="1" noChangeAspect="1" noMove="1" noResize="1" noEditPoints="1" noAdjustHandles="1" noChangeArrowheads="1" noChangeShapeType="1" noTextEdit="1"/>
              </p:cNvSpPr>
              <p:nvPr/>
            </p:nvSpPr>
            <p:spPr>
              <a:xfrm>
                <a:off x="8036366" y="4169241"/>
                <a:ext cx="540429" cy="701778"/>
              </a:xfrm>
              <a:prstGeom prst="rect">
                <a:avLst/>
              </a:prstGeom>
              <a:blipFill>
                <a:blip r:embed="rId16"/>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4" name="テキスト"/>
              <p:cNvSpPr txBox="1"/>
              <p:nvPr/>
            </p:nvSpPr>
            <p:spPr>
              <a:xfrm>
                <a:off x="8303066" y="6174081"/>
                <a:ext cx="54042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6</m:t>
                          </m:r>
                        </m:sub>
                      </m:sSub>
                    </m:oMath>
                  </m:oMathPara>
                </a14:m>
                <a:endParaRPr/>
              </a:p>
            </p:txBody>
          </p:sp>
        </mc:Choice>
        <mc:Fallback xmlns="">
          <p:sp>
            <p:nvSpPr>
              <p:cNvPr id="1484" name="テキスト"/>
              <p:cNvSpPr txBox="1">
                <a:spLocks noRot="1" noChangeAspect="1" noMove="1" noResize="1" noEditPoints="1" noAdjustHandles="1" noChangeArrowheads="1" noChangeShapeType="1" noTextEdit="1"/>
              </p:cNvSpPr>
              <p:nvPr/>
            </p:nvSpPr>
            <p:spPr>
              <a:xfrm>
                <a:off x="8303066" y="6174081"/>
                <a:ext cx="540429" cy="701778"/>
              </a:xfrm>
              <a:prstGeom prst="rect">
                <a:avLst/>
              </a:prstGeom>
              <a:blipFill>
                <a:blip r:embed="rId17"/>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85" name="線"/>
          <p:cNvSpPr/>
          <p:nvPr/>
        </p:nvSpPr>
        <p:spPr>
          <a:xfrm>
            <a:off x="13134782" y="2828341"/>
            <a:ext cx="2359950" cy="2141869"/>
          </a:xfrm>
          <a:prstGeom prst="line">
            <a:avLst/>
          </a:prstGeom>
          <a:ln w="25400">
            <a:solidFill>
              <a:srgbClr val="000000"/>
            </a:solidFill>
            <a:miter lim="400000"/>
          </a:ln>
        </p:spPr>
        <p:txBody>
          <a:bodyPr lIns="50800" tIns="50800" rIns="50800" bIns="50800" anchor="ctr"/>
          <a:lstStyle/>
          <a:p>
            <a:endParaRPr/>
          </a:p>
        </p:txBody>
      </p:sp>
      <p:sp>
        <p:nvSpPr>
          <p:cNvPr id="1486" name="線"/>
          <p:cNvSpPr/>
          <p:nvPr/>
        </p:nvSpPr>
        <p:spPr>
          <a:xfrm>
            <a:off x="13110486" y="4958045"/>
            <a:ext cx="2392727" cy="1"/>
          </a:xfrm>
          <a:prstGeom prst="line">
            <a:avLst/>
          </a:prstGeom>
          <a:ln w="25400">
            <a:solidFill>
              <a:srgbClr val="000000"/>
            </a:solidFill>
            <a:miter lim="400000"/>
          </a:ln>
        </p:spPr>
        <p:txBody>
          <a:bodyPr lIns="50800" tIns="50800" rIns="50800" bIns="50800" anchor="ctr"/>
          <a:lstStyle/>
          <a:p>
            <a:endParaRPr/>
          </a:p>
        </p:txBody>
      </p:sp>
      <p:sp>
        <p:nvSpPr>
          <p:cNvPr id="1487" name="線"/>
          <p:cNvSpPr/>
          <p:nvPr/>
        </p:nvSpPr>
        <p:spPr>
          <a:xfrm flipV="1">
            <a:off x="13123154" y="4954710"/>
            <a:ext cx="2367390" cy="2151276"/>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1488" name="テキスト"/>
              <p:cNvSpPr txBox="1"/>
              <p:nvPr/>
            </p:nvSpPr>
            <p:spPr>
              <a:xfrm>
                <a:off x="13394461" y="2573398"/>
                <a:ext cx="540430" cy="69993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7</m:t>
                          </m:r>
                        </m:sub>
                      </m:sSub>
                    </m:oMath>
                  </m:oMathPara>
                </a14:m>
                <a:endParaRPr/>
              </a:p>
            </p:txBody>
          </p:sp>
        </mc:Choice>
        <mc:Fallback xmlns="">
          <p:sp>
            <p:nvSpPr>
              <p:cNvPr id="1488" name="テキスト"/>
              <p:cNvSpPr txBox="1">
                <a:spLocks noRot="1" noChangeAspect="1" noMove="1" noResize="1" noEditPoints="1" noAdjustHandles="1" noChangeArrowheads="1" noChangeShapeType="1" noTextEdit="1"/>
              </p:cNvSpPr>
              <p:nvPr/>
            </p:nvSpPr>
            <p:spPr>
              <a:xfrm>
                <a:off x="13394461" y="2573398"/>
                <a:ext cx="540430" cy="699939"/>
              </a:xfrm>
              <a:prstGeom prst="rect">
                <a:avLst/>
              </a:prstGeom>
              <a:blipFill>
                <a:blip r:embed="rId18"/>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9" name="テキスト"/>
              <p:cNvSpPr txBox="1"/>
              <p:nvPr/>
            </p:nvSpPr>
            <p:spPr>
              <a:xfrm>
                <a:off x="13378703" y="4340728"/>
                <a:ext cx="54042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8</m:t>
                          </m:r>
                        </m:sub>
                      </m:sSub>
                    </m:oMath>
                  </m:oMathPara>
                </a14:m>
                <a:endParaRPr/>
              </a:p>
            </p:txBody>
          </p:sp>
        </mc:Choice>
        <mc:Fallback xmlns="">
          <p:sp>
            <p:nvSpPr>
              <p:cNvPr id="1489" name="テキスト"/>
              <p:cNvSpPr txBox="1">
                <a:spLocks noRot="1" noChangeAspect="1" noMove="1" noResize="1" noEditPoints="1" noAdjustHandles="1" noChangeArrowheads="1" noChangeShapeType="1" noTextEdit="1"/>
              </p:cNvSpPr>
              <p:nvPr/>
            </p:nvSpPr>
            <p:spPr>
              <a:xfrm>
                <a:off x="13378703" y="4340728"/>
                <a:ext cx="540429" cy="701778"/>
              </a:xfrm>
              <a:prstGeom prst="rect">
                <a:avLst/>
              </a:prstGeom>
              <a:blipFill>
                <a:blip r:embed="rId19"/>
                <a:stretch>
                  <a:fillRect l="-2790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0" name="テキスト"/>
              <p:cNvSpPr txBox="1"/>
              <p:nvPr/>
            </p:nvSpPr>
            <p:spPr>
              <a:xfrm>
                <a:off x="13378703" y="5881296"/>
                <a:ext cx="540429" cy="70423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9</m:t>
                          </m:r>
                        </m:sub>
                      </m:sSub>
                    </m:oMath>
                  </m:oMathPara>
                </a14:m>
                <a:endParaRPr/>
              </a:p>
            </p:txBody>
          </p:sp>
        </mc:Choice>
        <mc:Fallback xmlns="">
          <p:sp>
            <p:nvSpPr>
              <p:cNvPr id="1490" name="テキスト"/>
              <p:cNvSpPr txBox="1">
                <a:spLocks noRot="1" noChangeAspect="1" noMove="1" noResize="1" noEditPoints="1" noAdjustHandles="1" noChangeArrowheads="1" noChangeShapeType="1" noTextEdit="1"/>
              </p:cNvSpPr>
              <p:nvPr/>
            </p:nvSpPr>
            <p:spPr>
              <a:xfrm>
                <a:off x="13378703" y="5881296"/>
                <a:ext cx="540429" cy="704230"/>
              </a:xfrm>
              <a:prstGeom prst="rect">
                <a:avLst/>
              </a:prstGeom>
              <a:blipFill>
                <a:blip r:embed="rId20"/>
                <a:stretch>
                  <a:fillRect l="-2790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1" name="テキスト"/>
              <p:cNvSpPr txBox="1"/>
              <p:nvPr/>
            </p:nvSpPr>
            <p:spPr>
              <a:xfrm>
                <a:off x="10452050" y="1750833"/>
                <a:ext cx="468318" cy="7203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1</m:t>
                          </m:r>
                        </m:sub>
                      </m:sSub>
                    </m:oMath>
                  </m:oMathPara>
                </a14:m>
                <a:endParaRPr/>
              </a:p>
            </p:txBody>
          </p:sp>
        </mc:Choice>
        <mc:Fallback xmlns="">
          <p:sp>
            <p:nvSpPr>
              <p:cNvPr id="1491" name="テキスト"/>
              <p:cNvSpPr txBox="1">
                <a:spLocks noRot="1" noChangeAspect="1" noMove="1" noResize="1" noEditPoints="1" noAdjustHandles="1" noChangeArrowheads="1" noChangeShapeType="1" noTextEdit="1"/>
              </p:cNvSpPr>
              <p:nvPr/>
            </p:nvSpPr>
            <p:spPr>
              <a:xfrm>
                <a:off x="10452050" y="1750833"/>
                <a:ext cx="468318" cy="720371"/>
              </a:xfrm>
              <a:prstGeom prst="rect">
                <a:avLst/>
              </a:prstGeom>
              <a:blipFill>
                <a:blip r:embed="rId21"/>
                <a:stretch>
                  <a:fillRect l="-432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2" name="テキスト"/>
              <p:cNvSpPr txBox="1"/>
              <p:nvPr/>
            </p:nvSpPr>
            <p:spPr>
              <a:xfrm>
                <a:off x="10452050" y="3851852"/>
                <a:ext cx="468318" cy="7203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2</m:t>
                          </m:r>
                        </m:sub>
                      </m:sSub>
                    </m:oMath>
                  </m:oMathPara>
                </a14:m>
                <a:endParaRPr/>
              </a:p>
            </p:txBody>
          </p:sp>
        </mc:Choice>
        <mc:Fallback xmlns="">
          <p:sp>
            <p:nvSpPr>
              <p:cNvPr id="1492" name="テキスト"/>
              <p:cNvSpPr txBox="1">
                <a:spLocks noRot="1" noChangeAspect="1" noMove="1" noResize="1" noEditPoints="1" noAdjustHandles="1" noChangeArrowheads="1" noChangeShapeType="1" noTextEdit="1"/>
              </p:cNvSpPr>
              <p:nvPr/>
            </p:nvSpPr>
            <p:spPr>
              <a:xfrm>
                <a:off x="10452050" y="3851852"/>
                <a:ext cx="468318" cy="720371"/>
              </a:xfrm>
              <a:prstGeom prst="rect">
                <a:avLst/>
              </a:prstGeom>
              <a:blipFill>
                <a:blip r:embed="rId22"/>
                <a:stretch>
                  <a:fillRect l="-4594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3" name="テキスト"/>
              <p:cNvSpPr txBox="1"/>
              <p:nvPr/>
            </p:nvSpPr>
            <p:spPr>
              <a:xfrm>
                <a:off x="10537893" y="5966001"/>
                <a:ext cx="468319" cy="72466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3</m:t>
                          </m:r>
                        </m:sub>
                      </m:sSub>
                    </m:oMath>
                  </m:oMathPara>
                </a14:m>
                <a:endParaRPr/>
              </a:p>
            </p:txBody>
          </p:sp>
        </mc:Choice>
        <mc:Fallback xmlns="">
          <p:sp>
            <p:nvSpPr>
              <p:cNvPr id="1493" name="テキスト"/>
              <p:cNvSpPr txBox="1">
                <a:spLocks noRot="1" noChangeAspect="1" noMove="1" noResize="1" noEditPoints="1" noAdjustHandles="1" noChangeArrowheads="1" noChangeShapeType="1" noTextEdit="1"/>
              </p:cNvSpPr>
              <p:nvPr/>
            </p:nvSpPr>
            <p:spPr>
              <a:xfrm>
                <a:off x="10537893" y="5966001"/>
                <a:ext cx="468319" cy="724663"/>
              </a:xfrm>
              <a:prstGeom prst="rect">
                <a:avLst/>
              </a:prstGeom>
              <a:blipFill>
                <a:blip r:embed="rId23"/>
                <a:stretch>
                  <a:fillRect l="-4210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4" name="テキスト"/>
              <p:cNvSpPr txBox="1"/>
              <p:nvPr/>
            </p:nvSpPr>
            <p:spPr>
              <a:xfrm>
                <a:off x="15454477" y="3851852"/>
                <a:ext cx="468318" cy="7203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4</m:t>
                          </m:r>
                        </m:sub>
                      </m:sSub>
                    </m:oMath>
                  </m:oMathPara>
                </a14:m>
                <a:endParaRPr/>
              </a:p>
            </p:txBody>
          </p:sp>
        </mc:Choice>
        <mc:Fallback xmlns="">
          <p:sp>
            <p:nvSpPr>
              <p:cNvPr id="1494" name="テキスト"/>
              <p:cNvSpPr txBox="1">
                <a:spLocks noRot="1" noChangeAspect="1" noMove="1" noResize="1" noEditPoints="1" noAdjustHandles="1" noChangeArrowheads="1" noChangeShapeType="1" noTextEdit="1"/>
              </p:cNvSpPr>
              <p:nvPr/>
            </p:nvSpPr>
            <p:spPr>
              <a:xfrm>
                <a:off x="15454477" y="3851852"/>
                <a:ext cx="468318" cy="720371"/>
              </a:xfrm>
              <a:prstGeom prst="rect">
                <a:avLst/>
              </a:prstGeom>
              <a:blipFill>
                <a:blip r:embed="rId24"/>
                <a:stretch>
                  <a:fillRect l="-4210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495" name="矢印"/>
          <p:cNvSpPr/>
          <p:nvPr/>
        </p:nvSpPr>
        <p:spPr>
          <a:xfrm flipH="1">
            <a:off x="4861162" y="7722637"/>
            <a:ext cx="11718118" cy="1583298"/>
          </a:xfrm>
          <a:prstGeom prst="rightArrow">
            <a:avLst>
              <a:gd name="adj1" fmla="val 29764"/>
              <a:gd name="adj2" fmla="val 131508"/>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1496" name="テキスト"/>
              <p:cNvSpPr txBox="1"/>
              <p:nvPr/>
            </p:nvSpPr>
            <p:spPr>
              <a:xfrm>
                <a:off x="18675044" y="4636764"/>
                <a:ext cx="786822" cy="89202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p>
                        <m:sSupPr>
                          <m:ctrlPr>
                            <a:rPr sz="4000" i="1">
                              <a:solidFill>
                                <a:srgbClr val="000000"/>
                              </a:solidFill>
                              <a:latin typeface="Cambria Math" panose="02040503050406030204" pitchFamily="18" charset="0"/>
                            </a:rPr>
                          </m:ctrlPr>
                        </m:sSupPr>
                        <m:e>
                          <m:r>
                            <a:rPr sz="4000" i="1">
                              <a:solidFill>
                                <a:srgbClr val="000000"/>
                              </a:solidFill>
                              <a:latin typeface="Cambria Math" panose="02040503050406030204" pitchFamily="18" charset="0"/>
                            </a:rPr>
                            <m:t>𝑦</m:t>
                          </m:r>
                        </m:e>
                        <m:sup>
                          <m:r>
                            <a:rPr sz="4000" i="1">
                              <a:solidFill>
                                <a:srgbClr val="000000"/>
                              </a:solidFill>
                              <a:latin typeface="Cambria Math" panose="02040503050406030204" pitchFamily="18" charset="0"/>
                            </a:rPr>
                            <m:t>(4)</m:t>
                          </m:r>
                        </m:sup>
                      </m:sSup>
                    </m:oMath>
                  </m:oMathPara>
                </a14:m>
                <a:endParaRPr/>
              </a:p>
            </p:txBody>
          </p:sp>
        </mc:Choice>
        <mc:Fallback xmlns="">
          <p:sp>
            <p:nvSpPr>
              <p:cNvPr id="1496" name="テキスト"/>
              <p:cNvSpPr txBox="1">
                <a:spLocks noRot="1" noChangeAspect="1" noMove="1" noResize="1" noEditPoints="1" noAdjustHandles="1" noChangeArrowheads="1" noChangeShapeType="1" noTextEdit="1"/>
              </p:cNvSpPr>
              <p:nvPr/>
            </p:nvSpPr>
            <p:spPr>
              <a:xfrm>
                <a:off x="18675044" y="4636764"/>
                <a:ext cx="786822" cy="892029"/>
              </a:xfrm>
              <a:prstGeom prst="rect">
                <a:avLst/>
              </a:prstGeom>
              <a:blipFill>
                <a:blip r:embed="rId25"/>
                <a:stretch>
                  <a:fillRect l="-36508" r="-12698" b="-422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7" name="テキスト"/>
              <p:cNvSpPr txBox="1"/>
              <p:nvPr/>
            </p:nvSpPr>
            <p:spPr>
              <a:xfrm>
                <a:off x="21181053" y="4688127"/>
                <a:ext cx="702494" cy="79296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p>
                        <m:sSupPr>
                          <m:ctrlPr>
                            <a:rPr sz="4000" i="1">
                              <a:solidFill>
                                <a:srgbClr val="000000"/>
                              </a:solidFill>
                              <a:latin typeface="Cambria Math" panose="02040503050406030204" pitchFamily="18" charset="0"/>
                            </a:rPr>
                          </m:ctrlPr>
                        </m:sSupPr>
                        <m:e>
                          <m:r>
                            <a:rPr sz="4000" i="1">
                              <a:solidFill>
                                <a:srgbClr val="000000"/>
                              </a:solidFill>
                              <a:latin typeface="Cambria Math" panose="02040503050406030204" pitchFamily="18" charset="0"/>
                            </a:rPr>
                            <m:t>𝑡</m:t>
                          </m:r>
                        </m:e>
                        <m:sup>
                          <m:r>
                            <a:rPr sz="4000" i="1">
                              <a:solidFill>
                                <a:srgbClr val="000000"/>
                              </a:solidFill>
                              <a:latin typeface="Cambria Math" panose="02040503050406030204" pitchFamily="18" charset="0"/>
                            </a:rPr>
                            <m:t>(4)</m:t>
                          </m:r>
                        </m:sup>
                      </m:sSup>
                    </m:oMath>
                  </m:oMathPara>
                </a14:m>
                <a:endParaRPr/>
              </a:p>
            </p:txBody>
          </p:sp>
        </mc:Choice>
        <mc:Fallback xmlns="">
          <p:sp>
            <p:nvSpPr>
              <p:cNvPr id="1497" name="テキスト"/>
              <p:cNvSpPr txBox="1">
                <a:spLocks noRot="1" noChangeAspect="1" noMove="1" noResize="1" noEditPoints="1" noAdjustHandles="1" noChangeArrowheads="1" noChangeShapeType="1" noTextEdit="1"/>
              </p:cNvSpPr>
              <p:nvPr/>
            </p:nvSpPr>
            <p:spPr>
              <a:xfrm>
                <a:off x="21181053" y="4688127"/>
                <a:ext cx="702494" cy="792969"/>
              </a:xfrm>
              <a:prstGeom prst="rect">
                <a:avLst/>
              </a:prstGeom>
              <a:blipFill>
                <a:blip r:embed="rId26"/>
                <a:stretch>
                  <a:fillRect l="-39286" r="-1428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8" name="テキスト"/>
              <p:cNvSpPr txBox="1"/>
              <p:nvPr/>
            </p:nvSpPr>
            <p:spPr>
              <a:xfrm>
                <a:off x="18664579" y="5460681"/>
                <a:ext cx="786822" cy="89202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p>
                        <m:sSupPr>
                          <m:ctrlPr>
                            <a:rPr sz="4000" i="1">
                              <a:solidFill>
                                <a:srgbClr val="000000"/>
                              </a:solidFill>
                              <a:latin typeface="Cambria Math" panose="02040503050406030204" pitchFamily="18" charset="0"/>
                            </a:rPr>
                          </m:ctrlPr>
                        </m:sSupPr>
                        <m:e>
                          <m:r>
                            <a:rPr sz="4000" i="1">
                              <a:solidFill>
                                <a:srgbClr val="000000"/>
                              </a:solidFill>
                              <a:latin typeface="Cambria Math" panose="02040503050406030204" pitchFamily="18" charset="0"/>
                            </a:rPr>
                            <m:t>𝑦</m:t>
                          </m:r>
                        </m:e>
                        <m:sup>
                          <m:r>
                            <a:rPr sz="4000" i="1">
                              <a:solidFill>
                                <a:srgbClr val="000000"/>
                              </a:solidFill>
                              <a:latin typeface="Cambria Math" panose="02040503050406030204" pitchFamily="18" charset="0"/>
                            </a:rPr>
                            <m:t>(3)</m:t>
                          </m:r>
                        </m:sup>
                      </m:sSup>
                    </m:oMath>
                  </m:oMathPara>
                </a14:m>
                <a:endParaRPr/>
              </a:p>
            </p:txBody>
          </p:sp>
        </mc:Choice>
        <mc:Fallback xmlns="">
          <p:sp>
            <p:nvSpPr>
              <p:cNvPr id="1498" name="テキスト"/>
              <p:cNvSpPr txBox="1">
                <a:spLocks noRot="1" noChangeAspect="1" noMove="1" noResize="1" noEditPoints="1" noAdjustHandles="1" noChangeArrowheads="1" noChangeShapeType="1" noTextEdit="1"/>
              </p:cNvSpPr>
              <p:nvPr/>
            </p:nvSpPr>
            <p:spPr>
              <a:xfrm>
                <a:off x="18664579" y="5460681"/>
                <a:ext cx="786822" cy="892029"/>
              </a:xfrm>
              <a:prstGeom prst="rect">
                <a:avLst/>
              </a:prstGeom>
              <a:blipFill>
                <a:blip r:embed="rId27"/>
                <a:stretch>
                  <a:fillRect l="-36508" r="-12698" b="-422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9" name="テキスト"/>
              <p:cNvSpPr txBox="1"/>
              <p:nvPr/>
            </p:nvSpPr>
            <p:spPr>
              <a:xfrm>
                <a:off x="21170588" y="5512044"/>
                <a:ext cx="702494" cy="79296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p>
                        <m:sSupPr>
                          <m:ctrlPr>
                            <a:rPr sz="4000" i="1">
                              <a:solidFill>
                                <a:srgbClr val="000000"/>
                              </a:solidFill>
                              <a:latin typeface="Cambria Math" panose="02040503050406030204" pitchFamily="18" charset="0"/>
                            </a:rPr>
                          </m:ctrlPr>
                        </m:sSupPr>
                        <m:e>
                          <m:r>
                            <a:rPr sz="4000" i="1">
                              <a:solidFill>
                                <a:srgbClr val="000000"/>
                              </a:solidFill>
                              <a:latin typeface="Cambria Math" panose="02040503050406030204" pitchFamily="18" charset="0"/>
                            </a:rPr>
                            <m:t>𝑡</m:t>
                          </m:r>
                        </m:e>
                        <m:sup>
                          <m:r>
                            <a:rPr sz="4000" i="1">
                              <a:solidFill>
                                <a:srgbClr val="000000"/>
                              </a:solidFill>
                              <a:latin typeface="Cambria Math" panose="02040503050406030204" pitchFamily="18" charset="0"/>
                            </a:rPr>
                            <m:t>(3)</m:t>
                          </m:r>
                        </m:sup>
                      </m:sSup>
                    </m:oMath>
                  </m:oMathPara>
                </a14:m>
                <a:endParaRPr/>
              </a:p>
            </p:txBody>
          </p:sp>
        </mc:Choice>
        <mc:Fallback xmlns="">
          <p:sp>
            <p:nvSpPr>
              <p:cNvPr id="1499" name="テキスト"/>
              <p:cNvSpPr txBox="1">
                <a:spLocks noRot="1" noChangeAspect="1" noMove="1" noResize="1" noEditPoints="1" noAdjustHandles="1" noChangeArrowheads="1" noChangeShapeType="1" noTextEdit="1"/>
              </p:cNvSpPr>
              <p:nvPr/>
            </p:nvSpPr>
            <p:spPr>
              <a:xfrm>
                <a:off x="21170588" y="5512044"/>
                <a:ext cx="702494" cy="792969"/>
              </a:xfrm>
              <a:prstGeom prst="rect">
                <a:avLst/>
              </a:prstGeom>
              <a:blipFill>
                <a:blip r:embed="rId28"/>
                <a:stretch>
                  <a:fillRect l="-39286" r="-1428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0" name="テキスト"/>
              <p:cNvSpPr txBox="1"/>
              <p:nvPr/>
            </p:nvSpPr>
            <p:spPr>
              <a:xfrm>
                <a:off x="18685398" y="6345851"/>
                <a:ext cx="786822" cy="89203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p>
                        <m:sSupPr>
                          <m:ctrlPr>
                            <a:rPr sz="4000" i="1">
                              <a:solidFill>
                                <a:srgbClr val="000000"/>
                              </a:solidFill>
                              <a:latin typeface="Cambria Math" panose="02040503050406030204" pitchFamily="18" charset="0"/>
                            </a:rPr>
                          </m:ctrlPr>
                        </m:sSupPr>
                        <m:e>
                          <m:r>
                            <a:rPr sz="4000" i="1">
                              <a:solidFill>
                                <a:srgbClr val="000000"/>
                              </a:solidFill>
                              <a:latin typeface="Cambria Math" panose="02040503050406030204" pitchFamily="18" charset="0"/>
                            </a:rPr>
                            <m:t>𝑦</m:t>
                          </m:r>
                        </m:e>
                        <m:sup>
                          <m:r>
                            <a:rPr sz="4000" i="1">
                              <a:solidFill>
                                <a:srgbClr val="000000"/>
                              </a:solidFill>
                              <a:latin typeface="Cambria Math" panose="02040503050406030204" pitchFamily="18" charset="0"/>
                            </a:rPr>
                            <m:t>(2)</m:t>
                          </m:r>
                        </m:sup>
                      </m:sSup>
                    </m:oMath>
                  </m:oMathPara>
                </a14:m>
                <a:endParaRPr/>
              </a:p>
            </p:txBody>
          </p:sp>
        </mc:Choice>
        <mc:Fallback xmlns="">
          <p:sp>
            <p:nvSpPr>
              <p:cNvPr id="1500" name="テキスト"/>
              <p:cNvSpPr txBox="1">
                <a:spLocks noRot="1" noChangeAspect="1" noMove="1" noResize="1" noEditPoints="1" noAdjustHandles="1" noChangeArrowheads="1" noChangeShapeType="1" noTextEdit="1"/>
              </p:cNvSpPr>
              <p:nvPr/>
            </p:nvSpPr>
            <p:spPr>
              <a:xfrm>
                <a:off x="18685398" y="6345851"/>
                <a:ext cx="786822" cy="892030"/>
              </a:xfrm>
              <a:prstGeom prst="rect">
                <a:avLst/>
              </a:prstGeom>
              <a:blipFill>
                <a:blip r:embed="rId29"/>
                <a:stretch>
                  <a:fillRect l="-38095" r="-12698" b="-56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1" name="テキスト"/>
              <p:cNvSpPr txBox="1"/>
              <p:nvPr/>
            </p:nvSpPr>
            <p:spPr>
              <a:xfrm>
                <a:off x="21191407" y="6397215"/>
                <a:ext cx="702494" cy="79296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p>
                        <m:sSupPr>
                          <m:ctrlPr>
                            <a:rPr sz="4000" i="1">
                              <a:solidFill>
                                <a:srgbClr val="000000"/>
                              </a:solidFill>
                              <a:latin typeface="Cambria Math" panose="02040503050406030204" pitchFamily="18" charset="0"/>
                            </a:rPr>
                          </m:ctrlPr>
                        </m:sSupPr>
                        <m:e>
                          <m:r>
                            <a:rPr sz="4000" i="1">
                              <a:solidFill>
                                <a:srgbClr val="000000"/>
                              </a:solidFill>
                              <a:latin typeface="Cambria Math" panose="02040503050406030204" pitchFamily="18" charset="0"/>
                            </a:rPr>
                            <m:t>𝑡</m:t>
                          </m:r>
                        </m:e>
                        <m:sup>
                          <m:r>
                            <a:rPr sz="4000" i="1">
                              <a:solidFill>
                                <a:srgbClr val="000000"/>
                              </a:solidFill>
                              <a:latin typeface="Cambria Math" panose="02040503050406030204" pitchFamily="18" charset="0"/>
                            </a:rPr>
                            <m:t>(2)</m:t>
                          </m:r>
                        </m:sup>
                      </m:sSup>
                    </m:oMath>
                  </m:oMathPara>
                </a14:m>
                <a:endParaRPr/>
              </a:p>
            </p:txBody>
          </p:sp>
        </mc:Choice>
        <mc:Fallback xmlns="">
          <p:sp>
            <p:nvSpPr>
              <p:cNvPr id="1501" name="テキスト"/>
              <p:cNvSpPr txBox="1">
                <a:spLocks noRot="1" noChangeAspect="1" noMove="1" noResize="1" noEditPoints="1" noAdjustHandles="1" noChangeArrowheads="1" noChangeShapeType="1" noTextEdit="1"/>
              </p:cNvSpPr>
              <p:nvPr/>
            </p:nvSpPr>
            <p:spPr>
              <a:xfrm>
                <a:off x="21191407" y="6397215"/>
                <a:ext cx="702494" cy="792969"/>
              </a:xfrm>
              <a:prstGeom prst="rect">
                <a:avLst/>
              </a:prstGeom>
              <a:blipFill>
                <a:blip r:embed="rId30"/>
                <a:stretch>
                  <a:fillRect l="-36842" r="-1228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2" name="テキスト"/>
              <p:cNvSpPr txBox="1"/>
              <p:nvPr/>
            </p:nvSpPr>
            <p:spPr>
              <a:xfrm>
                <a:off x="18674934" y="7169768"/>
                <a:ext cx="786822" cy="89202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p>
                        <m:sSupPr>
                          <m:ctrlPr>
                            <a:rPr sz="4000" i="1">
                              <a:solidFill>
                                <a:srgbClr val="000000"/>
                              </a:solidFill>
                              <a:latin typeface="Cambria Math" panose="02040503050406030204" pitchFamily="18" charset="0"/>
                            </a:rPr>
                          </m:ctrlPr>
                        </m:sSupPr>
                        <m:e>
                          <m:r>
                            <a:rPr sz="4000" i="1">
                              <a:solidFill>
                                <a:srgbClr val="000000"/>
                              </a:solidFill>
                              <a:latin typeface="Cambria Math" panose="02040503050406030204" pitchFamily="18" charset="0"/>
                            </a:rPr>
                            <m:t>𝑦</m:t>
                          </m:r>
                        </m:e>
                        <m:sup>
                          <m:r>
                            <a:rPr sz="4000" i="1">
                              <a:solidFill>
                                <a:srgbClr val="000000"/>
                              </a:solidFill>
                              <a:latin typeface="Cambria Math" panose="02040503050406030204" pitchFamily="18" charset="0"/>
                            </a:rPr>
                            <m:t>(1)</m:t>
                          </m:r>
                        </m:sup>
                      </m:sSup>
                    </m:oMath>
                  </m:oMathPara>
                </a14:m>
                <a:endParaRPr/>
              </a:p>
            </p:txBody>
          </p:sp>
        </mc:Choice>
        <mc:Fallback xmlns="">
          <p:sp>
            <p:nvSpPr>
              <p:cNvPr id="1502" name="テキスト"/>
              <p:cNvSpPr txBox="1">
                <a:spLocks noRot="1" noChangeAspect="1" noMove="1" noResize="1" noEditPoints="1" noAdjustHandles="1" noChangeArrowheads="1" noChangeShapeType="1" noTextEdit="1"/>
              </p:cNvSpPr>
              <p:nvPr/>
            </p:nvSpPr>
            <p:spPr>
              <a:xfrm>
                <a:off x="18674934" y="7169768"/>
                <a:ext cx="786822" cy="892029"/>
              </a:xfrm>
              <a:prstGeom prst="rect">
                <a:avLst/>
              </a:prstGeom>
              <a:blipFill>
                <a:blip r:embed="rId31"/>
                <a:stretch>
                  <a:fillRect l="-38095" r="-12698" b="-422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3" name="テキスト"/>
              <p:cNvSpPr txBox="1"/>
              <p:nvPr/>
            </p:nvSpPr>
            <p:spPr>
              <a:xfrm>
                <a:off x="21180943" y="7221131"/>
                <a:ext cx="702494" cy="79296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000"/>
                </a:lvl1pPr>
              </a:lstStyle>
              <a:p>
                <a:pPr/>
                <a14:m>
                  <m:oMathPara xmlns:m="http://schemas.openxmlformats.org/officeDocument/2006/math">
                    <m:oMathParaPr>
                      <m:jc m:val="center"/>
                    </m:oMathParaPr>
                    <m:oMath xmlns:m="http://schemas.openxmlformats.org/officeDocument/2006/math">
                      <m:sSup>
                        <m:sSupPr>
                          <m:ctrlPr>
                            <a:rPr sz="4000" i="1">
                              <a:solidFill>
                                <a:srgbClr val="000000"/>
                              </a:solidFill>
                              <a:latin typeface="Cambria Math" panose="02040503050406030204" pitchFamily="18" charset="0"/>
                            </a:rPr>
                          </m:ctrlPr>
                        </m:sSupPr>
                        <m:e>
                          <m:r>
                            <a:rPr sz="4000" i="1">
                              <a:solidFill>
                                <a:srgbClr val="000000"/>
                              </a:solidFill>
                              <a:latin typeface="Cambria Math" panose="02040503050406030204" pitchFamily="18" charset="0"/>
                            </a:rPr>
                            <m:t>𝑡</m:t>
                          </m:r>
                        </m:e>
                        <m:sup>
                          <m:r>
                            <a:rPr sz="4000" i="1">
                              <a:solidFill>
                                <a:srgbClr val="000000"/>
                              </a:solidFill>
                              <a:latin typeface="Cambria Math" panose="02040503050406030204" pitchFamily="18" charset="0"/>
                            </a:rPr>
                            <m:t>(1)</m:t>
                          </m:r>
                        </m:sup>
                      </m:sSup>
                    </m:oMath>
                  </m:oMathPara>
                </a14:m>
                <a:endParaRPr/>
              </a:p>
            </p:txBody>
          </p:sp>
        </mc:Choice>
        <mc:Fallback xmlns="">
          <p:sp>
            <p:nvSpPr>
              <p:cNvPr id="1503" name="テキスト"/>
              <p:cNvSpPr txBox="1">
                <a:spLocks noRot="1" noChangeAspect="1" noMove="1" noResize="1" noEditPoints="1" noAdjustHandles="1" noChangeArrowheads="1" noChangeShapeType="1" noTextEdit="1"/>
              </p:cNvSpPr>
              <p:nvPr/>
            </p:nvSpPr>
            <p:spPr>
              <a:xfrm>
                <a:off x="21180943" y="7221131"/>
                <a:ext cx="702494" cy="792969"/>
              </a:xfrm>
              <a:prstGeom prst="rect">
                <a:avLst/>
              </a:prstGeom>
              <a:blipFill>
                <a:blip r:embed="rId32"/>
                <a:stretch>
                  <a:fillRect l="-39286" r="-1428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4" name="テキスト"/>
              <p:cNvSpPr txBox="1"/>
              <p:nvPr/>
            </p:nvSpPr>
            <p:spPr>
              <a:xfrm>
                <a:off x="19200649" y="9214642"/>
                <a:ext cx="2255959" cy="96520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lvl1pPr>
                  <a:defRPr sz="5000"/>
                </a:lvl1pPr>
              </a:lstStyle>
              <a:p>
                <a:pPr/>
                <a14:m>
                  <m:oMathPara xmlns:m="http://schemas.openxmlformats.org/officeDocument/2006/math">
                    <m:oMathParaPr>
                      <m:jc m:val="center"/>
                    </m:oMathParaPr>
                    <m:oMath xmlns:m="http://schemas.openxmlformats.org/officeDocument/2006/math">
                      <m:r>
                        <a:rPr sz="5000" i="1">
                          <a:solidFill>
                            <a:srgbClr val="000000"/>
                          </a:solidFill>
                          <a:latin typeface="Cambria Math" panose="02040503050406030204" pitchFamily="18" charset="0"/>
                        </a:rPr>
                        <m:t>𝐸</m:t>
                      </m:r>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𝑤</m:t>
                      </m:r>
                      <m:r>
                        <a:rPr sz="5000" i="1">
                          <a:solidFill>
                            <a:srgbClr val="000000"/>
                          </a:solidFill>
                          <a:latin typeface="Cambria Math" panose="02040503050406030204" pitchFamily="18" charset="0"/>
                        </a:rPr>
                        <m:t>,</m:t>
                      </m:r>
                      <m:r>
                        <a:rPr sz="5000" i="1">
                          <a:solidFill>
                            <a:srgbClr val="000000"/>
                          </a:solidFill>
                          <a:latin typeface="Cambria Math" panose="02040503050406030204" pitchFamily="18" charset="0"/>
                        </a:rPr>
                        <m:t>𝑏</m:t>
                      </m:r>
                      <m:r>
                        <a:rPr sz="5000" i="1">
                          <a:solidFill>
                            <a:srgbClr val="000000"/>
                          </a:solidFill>
                          <a:latin typeface="Cambria Math" panose="02040503050406030204" pitchFamily="18" charset="0"/>
                        </a:rPr>
                        <m:t>)</m:t>
                      </m:r>
                    </m:oMath>
                  </m:oMathPara>
                </a14:m>
                <a:endParaRPr/>
              </a:p>
            </p:txBody>
          </p:sp>
        </mc:Choice>
        <mc:Fallback xmlns="">
          <p:sp>
            <p:nvSpPr>
              <p:cNvPr id="1504" name="テキスト"/>
              <p:cNvSpPr txBox="1">
                <a:spLocks noRot="1" noChangeAspect="1" noMove="1" noResize="1" noEditPoints="1" noAdjustHandles="1" noChangeArrowheads="1" noChangeShapeType="1" noTextEdit="1"/>
              </p:cNvSpPr>
              <p:nvPr/>
            </p:nvSpPr>
            <p:spPr>
              <a:xfrm>
                <a:off x="19200649" y="9214642"/>
                <a:ext cx="2255959" cy="965202"/>
              </a:xfrm>
              <a:prstGeom prst="rect">
                <a:avLst/>
              </a:prstGeom>
              <a:blipFill>
                <a:blip r:embed="rId33"/>
                <a:stretch>
                  <a:fillRect l="-9551" r="-3371" b="-1948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1505" name="誤差を計算(損失関数)"/>
          <p:cNvSpPr txBox="1"/>
          <p:nvPr/>
        </p:nvSpPr>
        <p:spPr>
          <a:xfrm>
            <a:off x="18402292" y="8529572"/>
            <a:ext cx="385267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誤差を計算(損失関数)</a:t>
            </a:r>
          </a:p>
        </p:txBody>
      </p:sp>
      <p:sp>
        <p:nvSpPr>
          <p:cNvPr id="1506"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07" name="学習 ≒ 誤差逆伝播法"/>
          <p:cNvSpPr txBox="1"/>
          <p:nvPr/>
        </p:nvSpPr>
        <p:spPr>
          <a:xfrm>
            <a:off x="9389238" y="330853"/>
            <a:ext cx="5814670"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学習 ≒ 誤差逆伝播法</a:t>
            </a:r>
          </a:p>
        </p:txBody>
      </p:sp>
      <p:sp>
        <p:nvSpPr>
          <p:cNvPr id="1508" name="実際に各重みとバイアスを更新する際は、…"/>
          <p:cNvSpPr txBox="1"/>
          <p:nvPr/>
        </p:nvSpPr>
        <p:spPr>
          <a:xfrm>
            <a:off x="1765492" y="10442893"/>
            <a:ext cx="21402295" cy="223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実際に各重みとバイアスを更新する際は、</a:t>
            </a:r>
          </a:p>
          <a:p>
            <a:pPr algn="l">
              <a:defRPr sz="4200"/>
            </a:pPr>
            <a:r>
              <a:t>出力層→中間層→入力層の順に計算することで求めることができます</a:t>
            </a:r>
          </a:p>
          <a:p>
            <a:pPr algn="l">
              <a:defRPr sz="4200"/>
            </a:pPr>
            <a:r>
              <a:t>推論と異なり逆方法に値を求めていくため、この学習の過程を誤差逆伝播法と言います。</a:t>
            </a:r>
          </a:p>
        </p:txBody>
      </p:sp>
      <p:sp>
        <p:nvSpPr>
          <p:cNvPr id="1509" name="各層の重み、バイアスを逆方向に更新"/>
          <p:cNvSpPr txBox="1"/>
          <p:nvPr/>
        </p:nvSpPr>
        <p:spPr>
          <a:xfrm>
            <a:off x="8902064" y="8940028"/>
            <a:ext cx="657987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各層の重み、バイアスを逆方向に更新</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12" name="学習 ≒ 誤差逆伝播法"/>
          <p:cNvSpPr txBox="1"/>
          <p:nvPr/>
        </p:nvSpPr>
        <p:spPr>
          <a:xfrm>
            <a:off x="9389238" y="330853"/>
            <a:ext cx="5814670"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学習 ≒ 誤差逆伝播法</a:t>
            </a:r>
          </a:p>
        </p:txBody>
      </p:sp>
      <p:sp>
        <p:nvSpPr>
          <p:cNvPr id="1513" name="前回の演習ではこの損失関数にカテゴリカルクロスエントロピー関数、最適化関数に…"/>
          <p:cNvSpPr txBox="1"/>
          <p:nvPr/>
        </p:nvSpPr>
        <p:spPr>
          <a:xfrm>
            <a:off x="2080885" y="9938954"/>
            <a:ext cx="20952105" cy="303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pPr>
            <a:r>
              <a:t>前回の演習ではこの損失関数にカテゴリカルクロスエントロピー関数、最適化関数に</a:t>
            </a:r>
          </a:p>
          <a:p>
            <a:pPr algn="l">
              <a:defRPr sz="4200"/>
            </a:pPr>
            <a:r>
              <a:t>勾配降下法の改良版であるAdamを使っていました。</a:t>
            </a:r>
          </a:p>
          <a:p>
            <a:pPr algn="l">
              <a:defRPr sz="4200"/>
            </a:pPr>
            <a:r>
              <a:t>最適化関数は、他にもSGD(確率的勾配降下法)やRMSpropなど多くのアルゴリズムが</a:t>
            </a:r>
          </a:p>
          <a:p>
            <a:pPr algn="l">
              <a:defRPr sz="4200"/>
            </a:pPr>
            <a:r>
              <a:t>存在します。</a:t>
            </a:r>
          </a:p>
        </p:txBody>
      </p:sp>
      <p:pic>
        <p:nvPicPr>
          <p:cNvPr id="1514" name="pasted-image.png" descr="pasted-image.png"/>
          <p:cNvPicPr>
            <a:picLocks noChangeAspect="1"/>
          </p:cNvPicPr>
          <p:nvPr/>
        </p:nvPicPr>
        <p:blipFill>
          <a:blip r:embed="rId2"/>
          <a:stretch>
            <a:fillRect/>
          </a:stretch>
        </p:blipFill>
        <p:spPr>
          <a:xfrm>
            <a:off x="4432451" y="8313590"/>
            <a:ext cx="14943563" cy="986175"/>
          </a:xfrm>
          <a:prstGeom prst="rect">
            <a:avLst/>
          </a:prstGeom>
          <a:ln w="12700">
            <a:miter lim="400000"/>
          </a:ln>
        </p:spPr>
      </p:pic>
      <p:pic>
        <p:nvPicPr>
          <p:cNvPr id="1515" name="スクリーンショット 2022-11-08 12.48.12.png" descr="スクリーンショット 2022-11-08 12.48.12.png"/>
          <p:cNvPicPr>
            <a:picLocks noChangeAspect="1"/>
          </p:cNvPicPr>
          <p:nvPr/>
        </p:nvPicPr>
        <p:blipFill>
          <a:blip r:embed="rId3"/>
          <a:stretch>
            <a:fillRect/>
          </a:stretch>
        </p:blipFill>
        <p:spPr>
          <a:xfrm>
            <a:off x="6228779" y="1995275"/>
            <a:ext cx="13035403" cy="62016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9" name="楕円"/>
          <p:cNvSpPr/>
          <p:nvPr/>
        </p:nvSpPr>
        <p:spPr>
          <a:xfrm>
            <a:off x="6531374" y="5466413"/>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0" name="楕円"/>
          <p:cNvSpPr/>
          <p:nvPr/>
        </p:nvSpPr>
        <p:spPr>
          <a:xfrm>
            <a:off x="6531374" y="315767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1" name="楕円"/>
          <p:cNvSpPr/>
          <p:nvPr/>
        </p:nvSpPr>
        <p:spPr>
          <a:xfrm>
            <a:off x="11504474" y="2066669"/>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2" name="楕円"/>
          <p:cNvSpPr/>
          <p:nvPr/>
        </p:nvSpPr>
        <p:spPr>
          <a:xfrm>
            <a:off x="11504474" y="634421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3" name="楕円"/>
          <p:cNvSpPr/>
          <p:nvPr/>
        </p:nvSpPr>
        <p:spPr>
          <a:xfrm>
            <a:off x="11504474" y="4198078"/>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204" name="テキスト"/>
              <p:cNvSpPr txBox="1"/>
              <p:nvPr/>
            </p:nvSpPr>
            <p:spPr>
              <a:xfrm>
                <a:off x="13008635" y="2342564"/>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r>
                        <a:rPr sz="3400" i="1">
                          <a:solidFill>
                            <a:srgbClr val="000000"/>
                          </a:solidFill>
                          <a:latin typeface="Cambria Math" panose="02040503050406030204" pitchFamily="18" charset="0"/>
                        </a:rPr>
                        <m:t>)</m:t>
                      </m:r>
                    </m:oMath>
                  </m:oMathPara>
                </a14:m>
                <a:endParaRPr/>
              </a:p>
            </p:txBody>
          </p:sp>
        </mc:Choice>
        <mc:Fallback xmlns="">
          <p:sp>
            <p:nvSpPr>
              <p:cNvPr id="204" name="テキスト"/>
              <p:cNvSpPr txBox="1">
                <a:spLocks noRot="1" noChangeAspect="1" noMove="1" noResize="1" noEditPoints="1" noAdjustHandles="1" noChangeArrowheads="1" noChangeShapeType="1" noTextEdit="1"/>
              </p:cNvSpPr>
              <p:nvPr/>
            </p:nvSpPr>
            <p:spPr>
              <a:xfrm>
                <a:off x="13008635" y="2342564"/>
                <a:ext cx="899837" cy="718212"/>
              </a:xfrm>
              <a:prstGeom prst="rect">
                <a:avLst/>
              </a:prstGeom>
              <a:blipFill>
                <a:blip r:embed="rId2"/>
                <a:stretch>
                  <a:fillRect l="-38889" r="-22222"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05" name="線"/>
          <p:cNvSpPr/>
          <p:nvPr/>
        </p:nvSpPr>
        <p:spPr>
          <a:xfrm flipV="1">
            <a:off x="12824914" y="2066669"/>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06" name="テキスト"/>
              <p:cNvSpPr txBox="1"/>
              <p:nvPr/>
            </p:nvSpPr>
            <p:spPr>
              <a:xfrm>
                <a:off x="13004795" y="4481338"/>
                <a:ext cx="90751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r>
                        <a:rPr sz="3400" i="1">
                          <a:solidFill>
                            <a:srgbClr val="000000"/>
                          </a:solidFill>
                          <a:latin typeface="Cambria Math" panose="02040503050406030204" pitchFamily="18" charset="0"/>
                        </a:rPr>
                        <m:t>)</m:t>
                      </m:r>
                    </m:oMath>
                  </m:oMathPara>
                </a14:m>
                <a:endParaRPr/>
              </a:p>
            </p:txBody>
          </p:sp>
        </mc:Choice>
        <mc:Fallback xmlns="">
          <p:sp>
            <p:nvSpPr>
              <p:cNvPr id="206" name="テキスト"/>
              <p:cNvSpPr txBox="1">
                <a:spLocks noRot="1" noChangeAspect="1" noMove="1" noResize="1" noEditPoints="1" noAdjustHandles="1" noChangeArrowheads="1" noChangeShapeType="1" noTextEdit="1"/>
              </p:cNvSpPr>
              <p:nvPr/>
            </p:nvSpPr>
            <p:spPr>
              <a:xfrm>
                <a:off x="13004795" y="4481338"/>
                <a:ext cx="907517" cy="718212"/>
              </a:xfrm>
              <a:prstGeom prst="rect">
                <a:avLst/>
              </a:prstGeom>
              <a:blipFill>
                <a:blip r:embed="rId3"/>
                <a:stretch>
                  <a:fillRect l="-36986" r="-23288" b="-1379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07" name="線"/>
          <p:cNvSpPr/>
          <p:nvPr/>
        </p:nvSpPr>
        <p:spPr>
          <a:xfrm flipV="1">
            <a:off x="12824914" y="4212809"/>
            <a:ext cx="1" cy="1270001"/>
          </a:xfrm>
          <a:prstGeom prst="line">
            <a:avLst/>
          </a:prstGeom>
          <a:ln w="25400">
            <a:solidFill>
              <a:srgbClr val="000000"/>
            </a:solidFill>
            <a:miter lim="400000"/>
          </a:ln>
        </p:spPr>
        <p:txBody>
          <a:bodyPr lIns="50800" tIns="50800" rIns="50800" bIns="50800" anchor="ctr"/>
          <a:lstStyle/>
          <a:p>
            <a:endParaRPr/>
          </a:p>
        </p:txBody>
      </p:sp>
      <p:sp>
        <p:nvSpPr>
          <p:cNvPr id="208" name="線"/>
          <p:cNvSpPr/>
          <p:nvPr/>
        </p:nvSpPr>
        <p:spPr>
          <a:xfrm flipV="1">
            <a:off x="12824914" y="6342186"/>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09" name="テキスト"/>
              <p:cNvSpPr txBox="1"/>
              <p:nvPr/>
            </p:nvSpPr>
            <p:spPr>
              <a:xfrm>
                <a:off x="13006995" y="6617966"/>
                <a:ext cx="903117" cy="72250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r>
                        <a:rPr sz="3400" i="1">
                          <a:solidFill>
                            <a:srgbClr val="000000"/>
                          </a:solidFill>
                          <a:latin typeface="Cambria Math" panose="02040503050406030204" pitchFamily="18" charset="0"/>
                        </a:rPr>
                        <m:t>)</m:t>
                      </m:r>
                    </m:oMath>
                  </m:oMathPara>
                </a14:m>
                <a:endParaRPr/>
              </a:p>
            </p:txBody>
          </p:sp>
        </mc:Choice>
        <mc:Fallback xmlns="">
          <p:sp>
            <p:nvSpPr>
              <p:cNvPr id="209" name="テキスト"/>
              <p:cNvSpPr txBox="1">
                <a:spLocks noRot="1" noChangeAspect="1" noMove="1" noResize="1" noEditPoints="1" noAdjustHandles="1" noChangeArrowheads="1" noChangeShapeType="1" noTextEdit="1"/>
              </p:cNvSpPr>
              <p:nvPr/>
            </p:nvSpPr>
            <p:spPr>
              <a:xfrm>
                <a:off x="13006995" y="6617966"/>
                <a:ext cx="903117" cy="722504"/>
              </a:xfrm>
              <a:prstGeom prst="rect">
                <a:avLst/>
              </a:prstGeom>
              <a:blipFill>
                <a:blip r:embed="rId4"/>
                <a:stretch>
                  <a:fillRect l="-38889" r="-23611"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0" name="テキスト"/>
              <p:cNvSpPr txBox="1"/>
              <p:nvPr/>
            </p:nvSpPr>
            <p:spPr>
              <a:xfrm>
                <a:off x="12062413" y="2350704"/>
                <a:ext cx="46831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oMath>
                  </m:oMathPara>
                </a14:m>
                <a:endParaRPr/>
              </a:p>
            </p:txBody>
          </p:sp>
        </mc:Choice>
        <mc:Fallback xmlns="">
          <p:sp>
            <p:nvSpPr>
              <p:cNvPr id="210" name="テキスト"/>
              <p:cNvSpPr txBox="1">
                <a:spLocks noRot="1" noChangeAspect="1" noMove="1" noResize="1" noEditPoints="1" noAdjustHandles="1" noChangeArrowheads="1" noChangeShapeType="1" noTextEdit="1"/>
              </p:cNvSpPr>
              <p:nvPr/>
            </p:nvSpPr>
            <p:spPr>
              <a:xfrm>
                <a:off x="12062413" y="2350704"/>
                <a:ext cx="468319" cy="697486"/>
              </a:xfrm>
              <a:prstGeom prst="rect">
                <a:avLst/>
              </a:prstGeom>
              <a:blipFill>
                <a:blip r:embed="rId5"/>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1" name="テキスト"/>
              <p:cNvSpPr txBox="1"/>
              <p:nvPr/>
            </p:nvSpPr>
            <p:spPr>
              <a:xfrm>
                <a:off x="12058573" y="4513304"/>
                <a:ext cx="47599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oMath>
                  </m:oMathPara>
                </a14:m>
                <a:endParaRPr/>
              </a:p>
            </p:txBody>
          </p:sp>
        </mc:Choice>
        <mc:Fallback xmlns="">
          <p:sp>
            <p:nvSpPr>
              <p:cNvPr id="211" name="テキスト"/>
              <p:cNvSpPr txBox="1">
                <a:spLocks noRot="1" noChangeAspect="1" noMove="1" noResize="1" noEditPoints="1" noAdjustHandles="1" noChangeArrowheads="1" noChangeShapeType="1" noTextEdit="1"/>
              </p:cNvSpPr>
              <p:nvPr/>
            </p:nvSpPr>
            <p:spPr>
              <a:xfrm>
                <a:off x="12058573" y="4513304"/>
                <a:ext cx="475999" cy="697486"/>
              </a:xfrm>
              <a:prstGeom prst="rect">
                <a:avLst/>
              </a:prstGeom>
              <a:blipFill>
                <a:blip r:embed="rId6"/>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2" name="テキスト"/>
              <p:cNvSpPr txBox="1"/>
              <p:nvPr/>
            </p:nvSpPr>
            <p:spPr>
              <a:xfrm>
                <a:off x="12060773" y="6603235"/>
                <a:ext cx="47159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oMath>
                  </m:oMathPara>
                </a14:m>
                <a:endParaRPr/>
              </a:p>
            </p:txBody>
          </p:sp>
        </mc:Choice>
        <mc:Fallback xmlns="">
          <p:sp>
            <p:nvSpPr>
              <p:cNvPr id="212" name="テキスト"/>
              <p:cNvSpPr txBox="1">
                <a:spLocks noRot="1" noChangeAspect="1" noMove="1" noResize="1" noEditPoints="1" noAdjustHandles="1" noChangeArrowheads="1" noChangeShapeType="1" noTextEdit="1"/>
              </p:cNvSpPr>
              <p:nvPr/>
            </p:nvSpPr>
            <p:spPr>
              <a:xfrm>
                <a:off x="12060773" y="6603235"/>
                <a:ext cx="471599" cy="701778"/>
              </a:xfrm>
              <a:prstGeom prst="rect">
                <a:avLst/>
              </a:prstGeom>
              <a:blipFill>
                <a:blip r:embed="rId7"/>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13" name="楕円"/>
          <p:cNvSpPr/>
          <p:nvPr/>
        </p:nvSpPr>
        <p:spPr>
          <a:xfrm>
            <a:off x="16477574" y="4198078"/>
            <a:ext cx="2613243"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214" name="テキスト"/>
              <p:cNvSpPr txBox="1"/>
              <p:nvPr/>
            </p:nvSpPr>
            <p:spPr>
              <a:xfrm>
                <a:off x="17981736" y="4473972"/>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r>
                        <a:rPr sz="3400" i="1">
                          <a:solidFill>
                            <a:srgbClr val="000000"/>
                          </a:solidFill>
                          <a:latin typeface="Cambria Math" panose="02040503050406030204" pitchFamily="18" charset="0"/>
                        </a:rPr>
                        <m:t>)</m:t>
                      </m:r>
                    </m:oMath>
                  </m:oMathPara>
                </a14:m>
                <a:endParaRPr/>
              </a:p>
            </p:txBody>
          </p:sp>
        </mc:Choice>
        <mc:Fallback xmlns="">
          <p:sp>
            <p:nvSpPr>
              <p:cNvPr id="214" name="テキスト"/>
              <p:cNvSpPr txBox="1">
                <a:spLocks noRot="1" noChangeAspect="1" noMove="1" noResize="1" noEditPoints="1" noAdjustHandles="1" noChangeArrowheads="1" noChangeShapeType="1" noTextEdit="1"/>
              </p:cNvSpPr>
              <p:nvPr/>
            </p:nvSpPr>
            <p:spPr>
              <a:xfrm>
                <a:off x="17981736" y="4473972"/>
                <a:ext cx="899837" cy="718212"/>
              </a:xfrm>
              <a:prstGeom prst="rect">
                <a:avLst/>
              </a:prstGeom>
              <a:blipFill>
                <a:blip r:embed="rId8"/>
                <a:stretch>
                  <a:fillRect l="-39437" r="-23944"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15" name="線"/>
          <p:cNvSpPr/>
          <p:nvPr/>
        </p:nvSpPr>
        <p:spPr>
          <a:xfrm flipV="1">
            <a:off x="17798014" y="4198078"/>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16" name="テキスト"/>
              <p:cNvSpPr txBox="1"/>
              <p:nvPr/>
            </p:nvSpPr>
            <p:spPr>
              <a:xfrm>
                <a:off x="17035514" y="4482113"/>
                <a:ext cx="468318"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oMath>
                  </m:oMathPara>
                </a14:m>
                <a:endParaRPr/>
              </a:p>
            </p:txBody>
          </p:sp>
        </mc:Choice>
        <mc:Fallback xmlns="">
          <p:sp>
            <p:nvSpPr>
              <p:cNvPr id="216" name="テキスト"/>
              <p:cNvSpPr txBox="1">
                <a:spLocks noRot="1" noChangeAspect="1" noMove="1" noResize="1" noEditPoints="1" noAdjustHandles="1" noChangeArrowheads="1" noChangeShapeType="1" noTextEdit="1"/>
              </p:cNvSpPr>
              <p:nvPr/>
            </p:nvSpPr>
            <p:spPr>
              <a:xfrm>
                <a:off x="17035514" y="4482113"/>
                <a:ext cx="468318" cy="697486"/>
              </a:xfrm>
              <a:prstGeom prst="rect">
                <a:avLst/>
              </a:prstGeom>
              <a:blipFill>
                <a:blip r:embed="rId9"/>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7" name="テキスト"/>
              <p:cNvSpPr txBox="1"/>
              <p:nvPr/>
            </p:nvSpPr>
            <p:spPr>
              <a:xfrm>
                <a:off x="7615927" y="3443934"/>
                <a:ext cx="444138"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1</m:t>
                          </m:r>
                        </m:sub>
                      </m:sSub>
                    </m:oMath>
                  </m:oMathPara>
                </a14:m>
                <a:endParaRPr/>
              </a:p>
            </p:txBody>
          </p:sp>
        </mc:Choice>
        <mc:Fallback xmlns="">
          <p:sp>
            <p:nvSpPr>
              <p:cNvPr id="217" name="テキスト"/>
              <p:cNvSpPr txBox="1">
                <a:spLocks noRot="1" noChangeAspect="1" noMove="1" noResize="1" noEditPoints="1" noAdjustHandles="1" noChangeArrowheads="1" noChangeShapeType="1" noTextEdit="1"/>
              </p:cNvSpPr>
              <p:nvPr/>
            </p:nvSpPr>
            <p:spPr>
              <a:xfrm>
                <a:off x="7615927" y="3443934"/>
                <a:ext cx="444138" cy="697486"/>
              </a:xfrm>
              <a:prstGeom prst="rect">
                <a:avLst/>
              </a:prstGeom>
              <a:blipFill>
                <a:blip r:embed="rId10"/>
                <a:stretch>
                  <a:fillRect l="-33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8" name="テキスト"/>
              <p:cNvSpPr txBox="1"/>
              <p:nvPr/>
            </p:nvSpPr>
            <p:spPr>
              <a:xfrm>
                <a:off x="7612635" y="5752670"/>
                <a:ext cx="450722"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2</m:t>
                          </m:r>
                        </m:sub>
                      </m:sSub>
                    </m:oMath>
                  </m:oMathPara>
                </a14:m>
                <a:endParaRPr/>
              </a:p>
            </p:txBody>
          </p:sp>
        </mc:Choice>
        <mc:Fallback xmlns="">
          <p:sp>
            <p:nvSpPr>
              <p:cNvPr id="218" name="テキスト"/>
              <p:cNvSpPr txBox="1">
                <a:spLocks noRot="1" noChangeAspect="1" noMove="1" noResize="1" noEditPoints="1" noAdjustHandles="1" noChangeArrowheads="1" noChangeShapeType="1" noTextEdit="1"/>
              </p:cNvSpPr>
              <p:nvPr/>
            </p:nvSpPr>
            <p:spPr>
              <a:xfrm>
                <a:off x="7612635" y="5752670"/>
                <a:ext cx="450722" cy="697486"/>
              </a:xfrm>
              <a:prstGeom prst="rect">
                <a:avLst/>
              </a:prstGeom>
              <a:blipFill>
                <a:blip r:embed="rId11"/>
                <a:stretch>
                  <a:fillRect l="-351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19" name="線"/>
          <p:cNvSpPr/>
          <p:nvPr/>
        </p:nvSpPr>
        <p:spPr>
          <a:xfrm flipV="1">
            <a:off x="9144577" y="2742959"/>
            <a:ext cx="2359938" cy="1075646"/>
          </a:xfrm>
          <a:prstGeom prst="line">
            <a:avLst/>
          </a:prstGeom>
          <a:ln w="25400">
            <a:solidFill>
              <a:srgbClr val="000000"/>
            </a:solidFill>
            <a:miter lim="400000"/>
          </a:ln>
        </p:spPr>
        <p:txBody>
          <a:bodyPr lIns="50800" tIns="50800" rIns="50800" bIns="50800" anchor="ctr"/>
          <a:lstStyle/>
          <a:p>
            <a:endParaRPr/>
          </a:p>
        </p:txBody>
      </p:sp>
      <p:sp>
        <p:nvSpPr>
          <p:cNvPr id="220" name="線"/>
          <p:cNvSpPr/>
          <p:nvPr/>
        </p:nvSpPr>
        <p:spPr>
          <a:xfrm flipV="1">
            <a:off x="9144577" y="2724763"/>
            <a:ext cx="2359938" cy="3326739"/>
          </a:xfrm>
          <a:prstGeom prst="line">
            <a:avLst/>
          </a:prstGeom>
          <a:ln w="25400">
            <a:solidFill>
              <a:srgbClr val="000000"/>
            </a:solidFill>
            <a:miter lim="400000"/>
          </a:ln>
        </p:spPr>
        <p:txBody>
          <a:bodyPr lIns="50800" tIns="50800" rIns="50800" bIns="50800" anchor="ctr"/>
          <a:lstStyle/>
          <a:p>
            <a:endParaRPr/>
          </a:p>
        </p:txBody>
      </p:sp>
      <p:sp>
        <p:nvSpPr>
          <p:cNvPr id="221" name="線"/>
          <p:cNvSpPr/>
          <p:nvPr/>
        </p:nvSpPr>
        <p:spPr>
          <a:xfrm>
            <a:off x="9144577" y="3793452"/>
            <a:ext cx="2359938" cy="1072530"/>
          </a:xfrm>
          <a:prstGeom prst="line">
            <a:avLst/>
          </a:prstGeom>
          <a:ln w="25400">
            <a:solidFill>
              <a:srgbClr val="000000"/>
            </a:solidFill>
            <a:miter lim="400000"/>
          </a:ln>
        </p:spPr>
        <p:txBody>
          <a:bodyPr lIns="50800" tIns="50800" rIns="50800" bIns="50800" anchor="ctr"/>
          <a:lstStyle/>
          <a:p>
            <a:endParaRPr/>
          </a:p>
        </p:txBody>
      </p:sp>
      <p:sp>
        <p:nvSpPr>
          <p:cNvPr id="222" name="線"/>
          <p:cNvSpPr/>
          <p:nvPr/>
        </p:nvSpPr>
        <p:spPr>
          <a:xfrm>
            <a:off x="9144577" y="3793452"/>
            <a:ext cx="2359938" cy="3223494"/>
          </a:xfrm>
          <a:prstGeom prst="line">
            <a:avLst/>
          </a:prstGeom>
          <a:ln w="25400">
            <a:solidFill>
              <a:srgbClr val="000000"/>
            </a:solidFill>
            <a:miter lim="400000"/>
          </a:ln>
        </p:spPr>
        <p:txBody>
          <a:bodyPr lIns="50800" tIns="50800" rIns="50800" bIns="50800" anchor="ctr"/>
          <a:lstStyle/>
          <a:p>
            <a:endParaRPr/>
          </a:p>
        </p:txBody>
      </p:sp>
      <p:sp>
        <p:nvSpPr>
          <p:cNvPr id="223" name="線"/>
          <p:cNvSpPr/>
          <p:nvPr/>
        </p:nvSpPr>
        <p:spPr>
          <a:xfrm flipV="1">
            <a:off x="9144577" y="4840196"/>
            <a:ext cx="2345948" cy="1211306"/>
          </a:xfrm>
          <a:prstGeom prst="line">
            <a:avLst/>
          </a:prstGeom>
          <a:ln w="25400">
            <a:solidFill>
              <a:srgbClr val="000000"/>
            </a:solidFill>
            <a:miter lim="400000"/>
          </a:ln>
        </p:spPr>
        <p:txBody>
          <a:bodyPr lIns="50800" tIns="50800" rIns="50800" bIns="50800" anchor="ctr"/>
          <a:lstStyle/>
          <a:p>
            <a:endParaRPr/>
          </a:p>
        </p:txBody>
      </p:sp>
      <p:sp>
        <p:nvSpPr>
          <p:cNvPr id="224" name="線"/>
          <p:cNvSpPr/>
          <p:nvPr/>
        </p:nvSpPr>
        <p:spPr>
          <a:xfrm>
            <a:off x="9151572" y="6051501"/>
            <a:ext cx="2345948" cy="92939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25" name="テキスト"/>
              <p:cNvSpPr txBox="1"/>
              <p:nvPr/>
            </p:nvSpPr>
            <p:spPr>
              <a:xfrm>
                <a:off x="9434681" y="29320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1</m:t>
                          </m:r>
                        </m:sub>
                      </m:sSub>
                    </m:oMath>
                  </m:oMathPara>
                </a14:m>
                <a:endParaRPr/>
              </a:p>
            </p:txBody>
          </p:sp>
        </mc:Choice>
        <mc:Fallback xmlns="">
          <p:sp>
            <p:nvSpPr>
              <p:cNvPr id="225" name="テキスト"/>
              <p:cNvSpPr txBox="1">
                <a:spLocks noRot="1" noChangeAspect="1" noMove="1" noResize="1" noEditPoints="1" noAdjustHandles="1" noChangeArrowheads="1" noChangeShapeType="1" noTextEdit="1"/>
              </p:cNvSpPr>
              <p:nvPr/>
            </p:nvSpPr>
            <p:spPr>
              <a:xfrm>
                <a:off x="9434681" y="2932039"/>
                <a:ext cx="540430" cy="697486"/>
              </a:xfrm>
              <a:prstGeom prst="rect">
                <a:avLst/>
              </a:prstGeom>
              <a:blipFill>
                <a:blip r:embed="rId12"/>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6" name="テキスト"/>
              <p:cNvSpPr txBox="1"/>
              <p:nvPr/>
            </p:nvSpPr>
            <p:spPr>
              <a:xfrm>
                <a:off x="9125265" y="4862200"/>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2</m:t>
                          </m:r>
                        </m:sub>
                      </m:sSub>
                    </m:oMath>
                  </m:oMathPara>
                </a14:m>
                <a:endParaRPr/>
              </a:p>
            </p:txBody>
          </p:sp>
        </mc:Choice>
        <mc:Fallback xmlns="">
          <p:sp>
            <p:nvSpPr>
              <p:cNvPr id="226" name="テキスト"/>
              <p:cNvSpPr txBox="1">
                <a:spLocks noRot="1" noChangeAspect="1" noMove="1" noResize="1" noEditPoints="1" noAdjustHandles="1" noChangeArrowheads="1" noChangeShapeType="1" noTextEdit="1"/>
              </p:cNvSpPr>
              <p:nvPr/>
            </p:nvSpPr>
            <p:spPr>
              <a:xfrm>
                <a:off x="9125265" y="4862200"/>
                <a:ext cx="540430" cy="697486"/>
              </a:xfrm>
              <a:prstGeom prst="rect">
                <a:avLst/>
              </a:prstGeom>
              <a:blipFill>
                <a:blip r:embed="rId13"/>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7" name="テキスト"/>
              <p:cNvSpPr txBox="1"/>
              <p:nvPr/>
            </p:nvSpPr>
            <p:spPr>
              <a:xfrm>
                <a:off x="9663281" y="355219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3</m:t>
                          </m:r>
                        </m:sub>
                      </m:sSub>
                    </m:oMath>
                  </m:oMathPara>
                </a14:m>
                <a:endParaRPr/>
              </a:p>
            </p:txBody>
          </p:sp>
        </mc:Choice>
        <mc:Fallback xmlns="">
          <p:sp>
            <p:nvSpPr>
              <p:cNvPr id="227" name="テキスト"/>
              <p:cNvSpPr txBox="1">
                <a:spLocks noRot="1" noChangeAspect="1" noMove="1" noResize="1" noEditPoints="1" noAdjustHandles="1" noChangeArrowheads="1" noChangeShapeType="1" noTextEdit="1"/>
              </p:cNvSpPr>
              <p:nvPr/>
            </p:nvSpPr>
            <p:spPr>
              <a:xfrm>
                <a:off x="9663281" y="3552193"/>
                <a:ext cx="540430" cy="701778"/>
              </a:xfrm>
              <a:prstGeom prst="rect">
                <a:avLst/>
              </a:prstGeom>
              <a:blipFill>
                <a:blip r:embed="rId14"/>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8" name="テキスト"/>
              <p:cNvSpPr txBox="1"/>
              <p:nvPr/>
            </p:nvSpPr>
            <p:spPr>
              <a:xfrm>
                <a:off x="9663281" y="55736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4</m:t>
                          </m:r>
                        </m:sub>
                      </m:sSub>
                    </m:oMath>
                  </m:oMathPara>
                </a14:m>
                <a:endParaRPr/>
              </a:p>
            </p:txBody>
          </p:sp>
        </mc:Choice>
        <mc:Fallback xmlns="">
          <p:sp>
            <p:nvSpPr>
              <p:cNvPr id="228" name="テキスト"/>
              <p:cNvSpPr txBox="1">
                <a:spLocks noRot="1" noChangeAspect="1" noMove="1" noResize="1" noEditPoints="1" noAdjustHandles="1" noChangeArrowheads="1" noChangeShapeType="1" noTextEdit="1"/>
              </p:cNvSpPr>
              <p:nvPr/>
            </p:nvSpPr>
            <p:spPr>
              <a:xfrm>
                <a:off x="9663281" y="5573639"/>
                <a:ext cx="540430" cy="697486"/>
              </a:xfrm>
              <a:prstGeom prst="rect">
                <a:avLst/>
              </a:prstGeom>
              <a:blipFill>
                <a:blip r:embed="rId15"/>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9" name="テキスト"/>
              <p:cNvSpPr txBox="1"/>
              <p:nvPr/>
            </p:nvSpPr>
            <p:spPr>
              <a:xfrm>
                <a:off x="9028281" y="403724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5</m:t>
                          </m:r>
                        </m:sub>
                      </m:sSub>
                    </m:oMath>
                  </m:oMathPara>
                </a14:m>
                <a:endParaRPr/>
              </a:p>
            </p:txBody>
          </p:sp>
        </mc:Choice>
        <mc:Fallback xmlns="">
          <p:sp>
            <p:nvSpPr>
              <p:cNvPr id="229" name="テキスト"/>
              <p:cNvSpPr txBox="1">
                <a:spLocks noRot="1" noChangeAspect="1" noMove="1" noResize="1" noEditPoints="1" noAdjustHandles="1" noChangeArrowheads="1" noChangeShapeType="1" noTextEdit="1"/>
              </p:cNvSpPr>
              <p:nvPr/>
            </p:nvSpPr>
            <p:spPr>
              <a:xfrm>
                <a:off x="9028281" y="4037243"/>
                <a:ext cx="540430" cy="701778"/>
              </a:xfrm>
              <a:prstGeom prst="rect">
                <a:avLst/>
              </a:prstGeom>
              <a:blipFill>
                <a:blip r:embed="rId16"/>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0" name="テキスト"/>
              <p:cNvSpPr txBox="1"/>
              <p:nvPr/>
            </p:nvSpPr>
            <p:spPr>
              <a:xfrm>
                <a:off x="9294981" y="604208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6</m:t>
                          </m:r>
                        </m:sub>
                      </m:sSub>
                    </m:oMath>
                  </m:oMathPara>
                </a14:m>
                <a:endParaRPr/>
              </a:p>
            </p:txBody>
          </p:sp>
        </mc:Choice>
        <mc:Fallback xmlns="">
          <p:sp>
            <p:nvSpPr>
              <p:cNvPr id="230" name="テキスト"/>
              <p:cNvSpPr txBox="1">
                <a:spLocks noRot="1" noChangeAspect="1" noMove="1" noResize="1" noEditPoints="1" noAdjustHandles="1" noChangeArrowheads="1" noChangeShapeType="1" noTextEdit="1"/>
              </p:cNvSpPr>
              <p:nvPr/>
            </p:nvSpPr>
            <p:spPr>
              <a:xfrm>
                <a:off x="9294981" y="6042083"/>
                <a:ext cx="540430" cy="701778"/>
              </a:xfrm>
              <a:prstGeom prst="rect">
                <a:avLst/>
              </a:prstGeom>
              <a:blipFill>
                <a:blip r:embed="rId17"/>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31" name="線"/>
          <p:cNvSpPr/>
          <p:nvPr/>
        </p:nvSpPr>
        <p:spPr>
          <a:xfrm>
            <a:off x="14126696" y="2696342"/>
            <a:ext cx="2359951" cy="2141870"/>
          </a:xfrm>
          <a:prstGeom prst="line">
            <a:avLst/>
          </a:prstGeom>
          <a:ln w="25400">
            <a:solidFill>
              <a:srgbClr val="000000"/>
            </a:solidFill>
            <a:miter lim="400000"/>
          </a:ln>
        </p:spPr>
        <p:txBody>
          <a:bodyPr lIns="50800" tIns="50800" rIns="50800" bIns="50800" anchor="ctr"/>
          <a:lstStyle/>
          <a:p>
            <a:endParaRPr/>
          </a:p>
        </p:txBody>
      </p:sp>
      <p:sp>
        <p:nvSpPr>
          <p:cNvPr id="232" name="線"/>
          <p:cNvSpPr/>
          <p:nvPr/>
        </p:nvSpPr>
        <p:spPr>
          <a:xfrm>
            <a:off x="14102401" y="4826047"/>
            <a:ext cx="2392726" cy="1"/>
          </a:xfrm>
          <a:prstGeom prst="line">
            <a:avLst/>
          </a:prstGeom>
          <a:ln w="25400">
            <a:solidFill>
              <a:srgbClr val="000000"/>
            </a:solidFill>
            <a:miter lim="400000"/>
          </a:ln>
        </p:spPr>
        <p:txBody>
          <a:bodyPr lIns="50800" tIns="50800" rIns="50800" bIns="50800" anchor="ctr"/>
          <a:lstStyle/>
          <a:p>
            <a:endParaRPr/>
          </a:p>
        </p:txBody>
      </p:sp>
      <p:sp>
        <p:nvSpPr>
          <p:cNvPr id="233" name="線"/>
          <p:cNvSpPr/>
          <p:nvPr/>
        </p:nvSpPr>
        <p:spPr>
          <a:xfrm flipV="1">
            <a:off x="14115070" y="4822713"/>
            <a:ext cx="2367389" cy="2151275"/>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34" name="テキスト"/>
              <p:cNvSpPr txBox="1"/>
              <p:nvPr/>
            </p:nvSpPr>
            <p:spPr>
              <a:xfrm>
                <a:off x="14386376" y="2441400"/>
                <a:ext cx="540429" cy="69993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7</m:t>
                          </m:r>
                        </m:sub>
                      </m:sSub>
                    </m:oMath>
                  </m:oMathPara>
                </a14:m>
                <a:endParaRPr/>
              </a:p>
            </p:txBody>
          </p:sp>
        </mc:Choice>
        <mc:Fallback xmlns="">
          <p:sp>
            <p:nvSpPr>
              <p:cNvPr id="234" name="テキスト"/>
              <p:cNvSpPr txBox="1">
                <a:spLocks noRot="1" noChangeAspect="1" noMove="1" noResize="1" noEditPoints="1" noAdjustHandles="1" noChangeArrowheads="1" noChangeShapeType="1" noTextEdit="1"/>
              </p:cNvSpPr>
              <p:nvPr/>
            </p:nvSpPr>
            <p:spPr>
              <a:xfrm>
                <a:off x="14386376" y="2441400"/>
                <a:ext cx="540429" cy="699939"/>
              </a:xfrm>
              <a:prstGeom prst="rect">
                <a:avLst/>
              </a:prstGeom>
              <a:blipFill>
                <a:blip r:embed="rId18"/>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5" name="テキスト"/>
              <p:cNvSpPr txBox="1"/>
              <p:nvPr/>
            </p:nvSpPr>
            <p:spPr>
              <a:xfrm>
                <a:off x="14370617" y="4208730"/>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8</m:t>
                          </m:r>
                        </m:sub>
                      </m:sSub>
                    </m:oMath>
                  </m:oMathPara>
                </a14:m>
                <a:endParaRPr/>
              </a:p>
            </p:txBody>
          </p:sp>
        </mc:Choice>
        <mc:Fallback xmlns="">
          <p:sp>
            <p:nvSpPr>
              <p:cNvPr id="235" name="テキスト"/>
              <p:cNvSpPr txBox="1">
                <a:spLocks noRot="1" noChangeAspect="1" noMove="1" noResize="1" noEditPoints="1" noAdjustHandles="1" noChangeArrowheads="1" noChangeShapeType="1" noTextEdit="1"/>
              </p:cNvSpPr>
              <p:nvPr/>
            </p:nvSpPr>
            <p:spPr>
              <a:xfrm>
                <a:off x="14370617" y="4208730"/>
                <a:ext cx="540430" cy="701778"/>
              </a:xfrm>
              <a:prstGeom prst="rect">
                <a:avLst/>
              </a:prstGeom>
              <a:blipFill>
                <a:blip r:embed="rId19"/>
                <a:stretch>
                  <a:fillRect l="-2954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6" name="テキスト"/>
              <p:cNvSpPr txBox="1"/>
              <p:nvPr/>
            </p:nvSpPr>
            <p:spPr>
              <a:xfrm>
                <a:off x="14370617" y="5749298"/>
                <a:ext cx="540430" cy="70423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𝑤</m:t>
                          </m:r>
                        </m:e>
                        <m:sub>
                          <m:r>
                            <a:rPr sz="3400" i="1">
                              <a:solidFill>
                                <a:srgbClr val="000000"/>
                              </a:solidFill>
                              <a:latin typeface="Cambria Math" panose="02040503050406030204" pitchFamily="18" charset="0"/>
                            </a:rPr>
                            <m:t>9</m:t>
                          </m:r>
                        </m:sub>
                      </m:sSub>
                    </m:oMath>
                  </m:oMathPara>
                </a14:m>
                <a:endParaRPr/>
              </a:p>
            </p:txBody>
          </p:sp>
        </mc:Choice>
        <mc:Fallback xmlns="">
          <p:sp>
            <p:nvSpPr>
              <p:cNvPr id="236" name="テキスト"/>
              <p:cNvSpPr txBox="1">
                <a:spLocks noRot="1" noChangeAspect="1" noMove="1" noResize="1" noEditPoints="1" noAdjustHandles="1" noChangeArrowheads="1" noChangeShapeType="1" noTextEdit="1"/>
              </p:cNvSpPr>
              <p:nvPr/>
            </p:nvSpPr>
            <p:spPr>
              <a:xfrm>
                <a:off x="14370617" y="5749298"/>
                <a:ext cx="540430" cy="704231"/>
              </a:xfrm>
              <a:prstGeom prst="rect">
                <a:avLst/>
              </a:prstGeom>
              <a:blipFill>
                <a:blip r:embed="rId20"/>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7" name="テキスト"/>
              <p:cNvSpPr txBox="1"/>
              <p:nvPr/>
            </p:nvSpPr>
            <p:spPr>
              <a:xfrm>
                <a:off x="21083219" y="4423819"/>
                <a:ext cx="368047" cy="87147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lvl1pPr>
              </a:lstStyle>
              <a:p>
                <a:pPr/>
                <a14:m>
                  <m:oMathPara xmlns:m="http://schemas.openxmlformats.org/officeDocument/2006/math">
                    <m:oMathParaPr>
                      <m:jc m:val="center"/>
                    </m:oMathParaPr>
                    <m:oMath xmlns:m="http://schemas.openxmlformats.org/officeDocument/2006/math">
                      <m:r>
                        <a:rPr sz="4500" i="1">
                          <a:solidFill>
                            <a:srgbClr val="000000"/>
                          </a:solidFill>
                          <a:latin typeface="Cambria Math" panose="02040503050406030204" pitchFamily="18" charset="0"/>
                        </a:rPr>
                        <m:t>𝑦</m:t>
                      </m:r>
                    </m:oMath>
                  </m:oMathPara>
                </a14:m>
                <a:endParaRPr/>
              </a:p>
            </p:txBody>
          </p:sp>
        </mc:Choice>
        <mc:Fallback xmlns="">
          <p:sp>
            <p:nvSpPr>
              <p:cNvPr id="237" name="テキスト"/>
              <p:cNvSpPr txBox="1">
                <a:spLocks noRot="1" noChangeAspect="1" noMove="1" noResize="1" noEditPoints="1" noAdjustHandles="1" noChangeArrowheads="1" noChangeShapeType="1" noTextEdit="1"/>
              </p:cNvSpPr>
              <p:nvPr/>
            </p:nvSpPr>
            <p:spPr>
              <a:xfrm>
                <a:off x="21083219" y="4423819"/>
                <a:ext cx="368047" cy="871474"/>
              </a:xfrm>
              <a:prstGeom prst="rect">
                <a:avLst/>
              </a:prstGeom>
              <a:blipFill>
                <a:blip r:embed="rId21"/>
                <a:stretch>
                  <a:fillRect l="-73333" r="-16667" b="-1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8" name="テキスト"/>
              <p:cNvSpPr txBox="1"/>
              <p:nvPr/>
            </p:nvSpPr>
            <p:spPr>
              <a:xfrm>
                <a:off x="22764808" y="4450839"/>
                <a:ext cx="273178" cy="76003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lvl1pPr>
              </a:lstStyle>
              <a:p>
                <a:pPr/>
                <a14:m>
                  <m:oMathPara xmlns:m="http://schemas.openxmlformats.org/officeDocument/2006/math">
                    <m:oMathParaPr>
                      <m:jc m:val="center"/>
                    </m:oMathParaPr>
                    <m:oMath xmlns:m="http://schemas.openxmlformats.org/officeDocument/2006/math">
                      <m:r>
                        <a:rPr sz="4500" i="1">
                          <a:solidFill>
                            <a:srgbClr val="000000"/>
                          </a:solidFill>
                          <a:latin typeface="Cambria Math" panose="02040503050406030204" pitchFamily="18" charset="0"/>
                        </a:rPr>
                        <m:t>𝑡</m:t>
                      </m:r>
                    </m:oMath>
                  </m:oMathPara>
                </a14:m>
                <a:endParaRPr/>
              </a:p>
            </p:txBody>
          </p:sp>
        </mc:Choice>
        <mc:Fallback xmlns="">
          <p:sp>
            <p:nvSpPr>
              <p:cNvPr id="238" name="テキスト"/>
              <p:cNvSpPr txBox="1">
                <a:spLocks noRot="1" noChangeAspect="1" noMove="1" noResize="1" noEditPoints="1" noAdjustHandles="1" noChangeArrowheads="1" noChangeShapeType="1" noTextEdit="1"/>
              </p:cNvSpPr>
              <p:nvPr/>
            </p:nvSpPr>
            <p:spPr>
              <a:xfrm>
                <a:off x="22764808" y="4450839"/>
                <a:ext cx="273178" cy="760033"/>
              </a:xfrm>
              <a:prstGeom prst="rect">
                <a:avLst/>
              </a:prstGeom>
              <a:blipFill>
                <a:blip r:embed="rId22"/>
                <a:stretch>
                  <a:fillRect l="-86364" r="-1818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9" name="テキスト"/>
              <p:cNvSpPr txBox="1"/>
              <p:nvPr/>
            </p:nvSpPr>
            <p:spPr>
              <a:xfrm>
                <a:off x="11443965" y="1618835"/>
                <a:ext cx="468319" cy="7203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1</m:t>
                          </m:r>
                        </m:sub>
                      </m:sSub>
                    </m:oMath>
                  </m:oMathPara>
                </a14:m>
                <a:endParaRPr/>
              </a:p>
            </p:txBody>
          </p:sp>
        </mc:Choice>
        <mc:Fallback xmlns="">
          <p:sp>
            <p:nvSpPr>
              <p:cNvPr id="239" name="テキスト"/>
              <p:cNvSpPr txBox="1">
                <a:spLocks noRot="1" noChangeAspect="1" noMove="1" noResize="1" noEditPoints="1" noAdjustHandles="1" noChangeArrowheads="1" noChangeShapeType="1" noTextEdit="1"/>
              </p:cNvSpPr>
              <p:nvPr/>
            </p:nvSpPr>
            <p:spPr>
              <a:xfrm>
                <a:off x="11443965" y="1618835"/>
                <a:ext cx="468319" cy="720371"/>
              </a:xfrm>
              <a:prstGeom prst="rect">
                <a:avLst/>
              </a:prstGeom>
              <a:blipFill>
                <a:blip r:embed="rId23"/>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0" name="テキスト"/>
              <p:cNvSpPr txBox="1"/>
              <p:nvPr/>
            </p:nvSpPr>
            <p:spPr>
              <a:xfrm>
                <a:off x="11443965" y="3719854"/>
                <a:ext cx="468319"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2</m:t>
                          </m:r>
                        </m:sub>
                      </m:sSub>
                    </m:oMath>
                  </m:oMathPara>
                </a14:m>
                <a:endParaRPr/>
              </a:p>
            </p:txBody>
          </p:sp>
        </mc:Choice>
        <mc:Fallback xmlns="">
          <p:sp>
            <p:nvSpPr>
              <p:cNvPr id="240" name="テキスト"/>
              <p:cNvSpPr txBox="1">
                <a:spLocks noRot="1" noChangeAspect="1" noMove="1" noResize="1" noEditPoints="1" noAdjustHandles="1" noChangeArrowheads="1" noChangeShapeType="1" noTextEdit="1"/>
              </p:cNvSpPr>
              <p:nvPr/>
            </p:nvSpPr>
            <p:spPr>
              <a:xfrm>
                <a:off x="11443965" y="3719854"/>
                <a:ext cx="468319" cy="720370"/>
              </a:xfrm>
              <a:prstGeom prst="rect">
                <a:avLst/>
              </a:prstGeom>
              <a:blipFill>
                <a:blip r:embed="rId24"/>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1" name="テキスト"/>
              <p:cNvSpPr txBox="1"/>
              <p:nvPr/>
            </p:nvSpPr>
            <p:spPr>
              <a:xfrm>
                <a:off x="11529809" y="5834003"/>
                <a:ext cx="468318" cy="72466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3</m:t>
                          </m:r>
                        </m:sub>
                      </m:sSub>
                    </m:oMath>
                  </m:oMathPara>
                </a14:m>
                <a:endParaRPr/>
              </a:p>
            </p:txBody>
          </p:sp>
        </mc:Choice>
        <mc:Fallback xmlns="">
          <p:sp>
            <p:nvSpPr>
              <p:cNvPr id="241" name="テキスト"/>
              <p:cNvSpPr txBox="1">
                <a:spLocks noRot="1" noChangeAspect="1" noMove="1" noResize="1" noEditPoints="1" noAdjustHandles="1" noChangeArrowheads="1" noChangeShapeType="1" noTextEdit="1"/>
              </p:cNvSpPr>
              <p:nvPr/>
            </p:nvSpPr>
            <p:spPr>
              <a:xfrm>
                <a:off x="11529809" y="5834003"/>
                <a:ext cx="468318" cy="724663"/>
              </a:xfrm>
              <a:prstGeom prst="rect">
                <a:avLst/>
              </a:prstGeom>
              <a:blipFill>
                <a:blip r:embed="rId25"/>
                <a:stretch>
                  <a:fillRect l="-4210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2" name="テキスト"/>
              <p:cNvSpPr txBox="1"/>
              <p:nvPr/>
            </p:nvSpPr>
            <p:spPr>
              <a:xfrm>
                <a:off x="16446392" y="3719854"/>
                <a:ext cx="468318"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𝑏</m:t>
                          </m:r>
                        </m:e>
                        <m:sub>
                          <m:r>
                            <a:rPr sz="3400" i="1">
                              <a:solidFill>
                                <a:srgbClr val="000000"/>
                              </a:solidFill>
                              <a:latin typeface="Cambria Math" panose="02040503050406030204" pitchFamily="18" charset="0"/>
                            </a:rPr>
                            <m:t>4</m:t>
                          </m:r>
                        </m:sub>
                      </m:sSub>
                    </m:oMath>
                  </m:oMathPara>
                </a14:m>
                <a:endParaRPr/>
              </a:p>
            </p:txBody>
          </p:sp>
        </mc:Choice>
        <mc:Fallback xmlns="">
          <p:sp>
            <p:nvSpPr>
              <p:cNvPr id="242" name="テキスト"/>
              <p:cNvSpPr txBox="1">
                <a:spLocks noRot="1" noChangeAspect="1" noMove="1" noResize="1" noEditPoints="1" noAdjustHandles="1" noChangeArrowheads="1" noChangeShapeType="1" noTextEdit="1"/>
              </p:cNvSpPr>
              <p:nvPr/>
            </p:nvSpPr>
            <p:spPr>
              <a:xfrm>
                <a:off x="16446392" y="3719854"/>
                <a:ext cx="468318" cy="720370"/>
              </a:xfrm>
              <a:prstGeom prst="rect">
                <a:avLst/>
              </a:prstGeom>
              <a:blipFill>
                <a:blip r:embed="rId26"/>
                <a:stretch>
                  <a:fillRect l="-432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43" name="正方形"/>
          <p:cNvSpPr/>
          <p:nvPr/>
        </p:nvSpPr>
        <p:spPr>
          <a:xfrm>
            <a:off x="407209" y="3454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4" name="正方形"/>
          <p:cNvSpPr/>
          <p:nvPr/>
        </p:nvSpPr>
        <p:spPr>
          <a:xfrm>
            <a:off x="534209" y="3581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5" name="正方形"/>
          <p:cNvSpPr/>
          <p:nvPr/>
        </p:nvSpPr>
        <p:spPr>
          <a:xfrm>
            <a:off x="661209" y="3708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6" name="正方形"/>
          <p:cNvSpPr/>
          <p:nvPr/>
        </p:nvSpPr>
        <p:spPr>
          <a:xfrm>
            <a:off x="1342412" y="4570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7" name="正方形"/>
          <p:cNvSpPr/>
          <p:nvPr/>
        </p:nvSpPr>
        <p:spPr>
          <a:xfrm>
            <a:off x="1469412" y="4697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8" name="正方形"/>
          <p:cNvSpPr/>
          <p:nvPr/>
        </p:nvSpPr>
        <p:spPr>
          <a:xfrm>
            <a:off x="1596412" y="4824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9" name="・"/>
          <p:cNvSpPr txBox="1"/>
          <p:nvPr/>
        </p:nvSpPr>
        <p:spPr>
          <a:xfrm>
            <a:off x="1029509" y="4093037"/>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250" name="・"/>
          <p:cNvSpPr txBox="1"/>
          <p:nvPr/>
        </p:nvSpPr>
        <p:spPr>
          <a:xfrm>
            <a:off x="1111878" y="4191344"/>
            <a:ext cx="457201" cy="450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251" name="・"/>
          <p:cNvSpPr txBox="1"/>
          <p:nvPr/>
        </p:nvSpPr>
        <p:spPr>
          <a:xfrm>
            <a:off x="1194609" y="4286712"/>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252" name="角丸四角形"/>
          <p:cNvSpPr/>
          <p:nvPr/>
        </p:nvSpPr>
        <p:spPr>
          <a:xfrm>
            <a:off x="236869" y="2293504"/>
            <a:ext cx="2799884" cy="5137086"/>
          </a:xfrm>
          <a:prstGeom prst="roundRect">
            <a:avLst>
              <a:gd name="adj" fmla="val 18409"/>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3" name="正方形"/>
          <p:cNvSpPr/>
          <p:nvPr/>
        </p:nvSpPr>
        <p:spPr>
          <a:xfrm>
            <a:off x="4213673" y="4195855"/>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4" name="推論"/>
          <p:cNvSpPr txBox="1"/>
          <p:nvPr/>
        </p:nvSpPr>
        <p:spPr>
          <a:xfrm>
            <a:off x="11629822" y="330853"/>
            <a:ext cx="1333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推論</a:t>
            </a:r>
          </a:p>
        </p:txBody>
      </p:sp>
      <p:sp>
        <p:nvSpPr>
          <p:cNvPr id="255" name="矢印"/>
          <p:cNvSpPr/>
          <p:nvPr/>
        </p:nvSpPr>
        <p:spPr>
          <a:xfrm>
            <a:off x="5785936"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6" name="1"/>
          <p:cNvSpPr txBox="1"/>
          <p:nvPr/>
        </p:nvSpPr>
        <p:spPr>
          <a:xfrm>
            <a:off x="4615196" y="4560422"/>
            <a:ext cx="466954"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257" name="1"/>
          <p:cNvSpPr txBox="1"/>
          <p:nvPr/>
        </p:nvSpPr>
        <p:spPr>
          <a:xfrm>
            <a:off x="1997935" y="5158369"/>
            <a:ext cx="466955"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258" name="予測"/>
          <p:cNvSpPr txBox="1"/>
          <p:nvPr/>
        </p:nvSpPr>
        <p:spPr>
          <a:xfrm>
            <a:off x="20539805"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予測</a:t>
            </a:r>
          </a:p>
        </p:txBody>
      </p:sp>
      <p:sp>
        <p:nvSpPr>
          <p:cNvPr id="259" name="正解"/>
          <p:cNvSpPr txBox="1"/>
          <p:nvPr/>
        </p:nvSpPr>
        <p:spPr>
          <a:xfrm>
            <a:off x="22348947"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正解</a:t>
            </a:r>
          </a:p>
        </p:txBody>
      </p:sp>
      <p:sp>
        <p:nvSpPr>
          <p:cNvPr id="260" name="矢印"/>
          <p:cNvSpPr/>
          <p:nvPr/>
        </p:nvSpPr>
        <p:spPr>
          <a:xfrm>
            <a:off x="3327877"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1" name="矢印"/>
          <p:cNvSpPr/>
          <p:nvPr/>
        </p:nvSpPr>
        <p:spPr>
          <a:xfrm>
            <a:off x="19681000" y="4367332"/>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2" name="データ"/>
          <p:cNvSpPr txBox="1"/>
          <p:nvPr/>
        </p:nvSpPr>
        <p:spPr>
          <a:xfrm>
            <a:off x="836710" y="2452958"/>
            <a:ext cx="16002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データ</a:t>
            </a:r>
          </a:p>
        </p:txBody>
      </p:sp>
      <p:sp>
        <p:nvSpPr>
          <p:cNvPr id="263" name="データを入力して結果を予測する流れを推論と言います…"/>
          <p:cNvSpPr txBox="1"/>
          <p:nvPr/>
        </p:nvSpPr>
        <p:spPr>
          <a:xfrm>
            <a:off x="3624453" y="10128275"/>
            <a:ext cx="17135095" cy="22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200">
                <a:latin typeface="+mn-lt"/>
                <a:ea typeface="+mn-ea"/>
                <a:cs typeface="+mn-cs"/>
                <a:sym typeface="ヒラギノ角ゴ ProN W3"/>
              </a:defRPr>
            </a:pPr>
            <a:r>
              <a:t>データを入力して結果を予測する流れを推論と言います</a:t>
            </a:r>
          </a:p>
          <a:p>
            <a:pPr>
              <a:defRPr sz="4200">
                <a:latin typeface="+mn-lt"/>
                <a:ea typeface="+mn-ea"/>
                <a:cs typeface="+mn-cs"/>
                <a:sym typeface="ヒラギノ角ゴ ProN W3"/>
              </a:defRPr>
            </a:pPr>
            <a:r>
              <a:t>この図で言うと左から右へ流れていくので順伝播という言い方をします</a:t>
            </a:r>
          </a:p>
          <a:p>
            <a:pPr>
              <a:defRPr sz="4200">
                <a:latin typeface="+mn-lt"/>
                <a:ea typeface="+mn-ea"/>
                <a:cs typeface="+mn-cs"/>
                <a:sym typeface="ヒラギノ角ゴ ProN W3"/>
              </a:defRPr>
            </a:pPr>
            <a:r>
              <a:t>(ここでは上の図のような簡単なモデルを想定してみます)</a:t>
            </a:r>
          </a:p>
        </p:txBody>
      </p:sp>
      <p:sp>
        <p:nvSpPr>
          <p:cNvPr id="264" name="精度は？"/>
          <p:cNvSpPr txBox="1"/>
          <p:nvPr/>
        </p:nvSpPr>
        <p:spPr>
          <a:xfrm>
            <a:off x="20945295" y="7196205"/>
            <a:ext cx="2095501"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精度は？</a:t>
            </a:r>
          </a:p>
        </p:txBody>
      </p:sp>
      <p:sp>
        <p:nvSpPr>
          <p:cNvPr id="265" name="矢印"/>
          <p:cNvSpPr/>
          <p:nvPr/>
        </p:nvSpPr>
        <p:spPr>
          <a:xfrm rot="5400000">
            <a:off x="21487962" y="5912494"/>
            <a:ext cx="1010166" cy="960956"/>
          </a:xfrm>
          <a:prstGeom prst="rightArrow">
            <a:avLst>
              <a:gd name="adj1" fmla="val 44601"/>
              <a:gd name="adj2" fmla="val 48062"/>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6" name="矢印"/>
          <p:cNvSpPr/>
          <p:nvPr/>
        </p:nvSpPr>
        <p:spPr>
          <a:xfrm>
            <a:off x="5874994" y="8158990"/>
            <a:ext cx="12843157" cy="1270001"/>
          </a:xfrm>
          <a:prstGeom prst="rightArrow">
            <a:avLst>
              <a:gd name="adj1" fmla="val 32000"/>
              <a:gd name="adj2" fmla="val 64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7" name="入力層"/>
          <p:cNvSpPr txBox="1"/>
          <p:nvPr/>
        </p:nvSpPr>
        <p:spPr>
          <a:xfrm>
            <a:off x="7196646" y="1569525"/>
            <a:ext cx="1282701"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入力層</a:t>
            </a:r>
          </a:p>
        </p:txBody>
      </p:sp>
      <p:sp>
        <p:nvSpPr>
          <p:cNvPr id="268" name="中間層"/>
          <p:cNvSpPr txBox="1"/>
          <p:nvPr/>
        </p:nvSpPr>
        <p:spPr>
          <a:xfrm>
            <a:off x="12183564"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中間層</a:t>
            </a:r>
          </a:p>
        </p:txBody>
      </p:sp>
      <p:sp>
        <p:nvSpPr>
          <p:cNvPr id="269" name="出力層"/>
          <p:cNvSpPr txBox="1"/>
          <p:nvPr/>
        </p:nvSpPr>
        <p:spPr>
          <a:xfrm>
            <a:off x="17170482"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出力層</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18" name="終わり"/>
          <p:cNvSpPr txBox="1"/>
          <p:nvPr/>
        </p:nvSpPr>
        <p:spPr>
          <a:xfrm>
            <a:off x="11325022" y="330853"/>
            <a:ext cx="19431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終わり</a:t>
            </a:r>
          </a:p>
        </p:txBody>
      </p:sp>
      <p:sp>
        <p:nvSpPr>
          <p:cNvPr id="1519" name="次回はMLPではない深層学習であるCNNに取り組みます…"/>
          <p:cNvSpPr txBox="1"/>
          <p:nvPr/>
        </p:nvSpPr>
        <p:spPr>
          <a:xfrm>
            <a:off x="5364963" y="5825057"/>
            <a:ext cx="13863219" cy="1435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200"/>
            </a:pPr>
            <a:r>
              <a:t>次回はMLPではない深層学習であるCNNに取り組みます</a:t>
            </a:r>
          </a:p>
          <a:p>
            <a:pPr>
              <a:defRPr sz="4200"/>
            </a:pPr>
            <a:r>
              <a:t>今回は課題はありません(出席(視聴)を確認します)</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四角形"/>
          <p:cNvSpPr/>
          <p:nvPr/>
        </p:nvSpPr>
        <p:spPr>
          <a:xfrm>
            <a:off x="-33481" y="-24409"/>
            <a:ext cx="24450961" cy="1398572"/>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2" name="楕円"/>
          <p:cNvSpPr/>
          <p:nvPr/>
        </p:nvSpPr>
        <p:spPr>
          <a:xfrm>
            <a:off x="6531374" y="5466413"/>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3" name="楕円"/>
          <p:cNvSpPr/>
          <p:nvPr/>
        </p:nvSpPr>
        <p:spPr>
          <a:xfrm>
            <a:off x="6531374" y="315767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4" name="楕円"/>
          <p:cNvSpPr/>
          <p:nvPr/>
        </p:nvSpPr>
        <p:spPr>
          <a:xfrm>
            <a:off x="11504474" y="2066669"/>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5" name="楕円"/>
          <p:cNvSpPr/>
          <p:nvPr/>
        </p:nvSpPr>
        <p:spPr>
          <a:xfrm>
            <a:off x="11504474" y="6344217"/>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6" name="楕円"/>
          <p:cNvSpPr/>
          <p:nvPr/>
        </p:nvSpPr>
        <p:spPr>
          <a:xfrm>
            <a:off x="11504474" y="4198078"/>
            <a:ext cx="2613244"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277" name="テキスト"/>
              <p:cNvSpPr txBox="1"/>
              <p:nvPr/>
            </p:nvSpPr>
            <p:spPr>
              <a:xfrm>
                <a:off x="13008635" y="2342564"/>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r>
                        <a:rPr sz="3400" i="1">
                          <a:solidFill>
                            <a:srgbClr val="000000"/>
                          </a:solidFill>
                          <a:latin typeface="Cambria Math" panose="02040503050406030204" pitchFamily="18" charset="0"/>
                        </a:rPr>
                        <m:t>)</m:t>
                      </m:r>
                    </m:oMath>
                  </m:oMathPara>
                </a14:m>
                <a:endParaRPr/>
              </a:p>
            </p:txBody>
          </p:sp>
        </mc:Choice>
        <mc:Fallback xmlns="">
          <p:sp>
            <p:nvSpPr>
              <p:cNvPr id="277" name="テキスト"/>
              <p:cNvSpPr txBox="1">
                <a:spLocks noRot="1" noChangeAspect="1" noMove="1" noResize="1" noEditPoints="1" noAdjustHandles="1" noChangeArrowheads="1" noChangeShapeType="1" noTextEdit="1"/>
              </p:cNvSpPr>
              <p:nvPr/>
            </p:nvSpPr>
            <p:spPr>
              <a:xfrm>
                <a:off x="13008635" y="2342564"/>
                <a:ext cx="899837" cy="718212"/>
              </a:xfrm>
              <a:prstGeom prst="rect">
                <a:avLst/>
              </a:prstGeom>
              <a:blipFill>
                <a:blip r:embed="rId2"/>
                <a:stretch>
                  <a:fillRect l="-38889" r="-22222"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78" name="線"/>
          <p:cNvSpPr/>
          <p:nvPr/>
        </p:nvSpPr>
        <p:spPr>
          <a:xfrm flipV="1">
            <a:off x="12824914" y="2066669"/>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79" name="テキスト"/>
              <p:cNvSpPr txBox="1"/>
              <p:nvPr/>
            </p:nvSpPr>
            <p:spPr>
              <a:xfrm>
                <a:off x="13004795" y="4481338"/>
                <a:ext cx="90751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r>
                        <a:rPr sz="3400" i="1">
                          <a:solidFill>
                            <a:srgbClr val="000000"/>
                          </a:solidFill>
                          <a:latin typeface="Cambria Math" panose="02040503050406030204" pitchFamily="18" charset="0"/>
                        </a:rPr>
                        <m:t>)</m:t>
                      </m:r>
                    </m:oMath>
                  </m:oMathPara>
                </a14:m>
                <a:endParaRPr/>
              </a:p>
            </p:txBody>
          </p:sp>
        </mc:Choice>
        <mc:Fallback xmlns="">
          <p:sp>
            <p:nvSpPr>
              <p:cNvPr id="279" name="テキスト"/>
              <p:cNvSpPr txBox="1">
                <a:spLocks noRot="1" noChangeAspect="1" noMove="1" noResize="1" noEditPoints="1" noAdjustHandles="1" noChangeArrowheads="1" noChangeShapeType="1" noTextEdit="1"/>
              </p:cNvSpPr>
              <p:nvPr/>
            </p:nvSpPr>
            <p:spPr>
              <a:xfrm>
                <a:off x="13004795" y="4481338"/>
                <a:ext cx="907517" cy="718212"/>
              </a:xfrm>
              <a:prstGeom prst="rect">
                <a:avLst/>
              </a:prstGeom>
              <a:blipFill>
                <a:blip r:embed="rId3"/>
                <a:stretch>
                  <a:fillRect l="-36986" r="-23288" b="-1379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80" name="線"/>
          <p:cNvSpPr/>
          <p:nvPr/>
        </p:nvSpPr>
        <p:spPr>
          <a:xfrm flipV="1">
            <a:off x="12824914" y="4212809"/>
            <a:ext cx="1" cy="1270001"/>
          </a:xfrm>
          <a:prstGeom prst="line">
            <a:avLst/>
          </a:prstGeom>
          <a:ln w="25400">
            <a:solidFill>
              <a:srgbClr val="000000"/>
            </a:solidFill>
            <a:miter lim="400000"/>
          </a:ln>
        </p:spPr>
        <p:txBody>
          <a:bodyPr lIns="50800" tIns="50800" rIns="50800" bIns="50800" anchor="ctr"/>
          <a:lstStyle/>
          <a:p>
            <a:endParaRPr/>
          </a:p>
        </p:txBody>
      </p:sp>
      <p:sp>
        <p:nvSpPr>
          <p:cNvPr id="281" name="線"/>
          <p:cNvSpPr/>
          <p:nvPr/>
        </p:nvSpPr>
        <p:spPr>
          <a:xfrm flipV="1">
            <a:off x="12824914" y="6342186"/>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82" name="テキスト"/>
              <p:cNvSpPr txBox="1"/>
              <p:nvPr/>
            </p:nvSpPr>
            <p:spPr>
              <a:xfrm>
                <a:off x="13006995" y="6617966"/>
                <a:ext cx="903117" cy="72250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r>
                        <a:rPr sz="3400" i="1">
                          <a:solidFill>
                            <a:srgbClr val="000000"/>
                          </a:solidFill>
                          <a:latin typeface="Cambria Math" panose="02040503050406030204" pitchFamily="18" charset="0"/>
                        </a:rPr>
                        <m:t>)</m:t>
                      </m:r>
                    </m:oMath>
                  </m:oMathPara>
                </a14:m>
                <a:endParaRPr/>
              </a:p>
            </p:txBody>
          </p:sp>
        </mc:Choice>
        <mc:Fallback xmlns="">
          <p:sp>
            <p:nvSpPr>
              <p:cNvPr id="282" name="テキスト"/>
              <p:cNvSpPr txBox="1">
                <a:spLocks noRot="1" noChangeAspect="1" noMove="1" noResize="1" noEditPoints="1" noAdjustHandles="1" noChangeArrowheads="1" noChangeShapeType="1" noTextEdit="1"/>
              </p:cNvSpPr>
              <p:nvPr/>
            </p:nvSpPr>
            <p:spPr>
              <a:xfrm>
                <a:off x="13006995" y="6617966"/>
                <a:ext cx="903117" cy="722504"/>
              </a:xfrm>
              <a:prstGeom prst="rect">
                <a:avLst/>
              </a:prstGeom>
              <a:blipFill>
                <a:blip r:embed="rId4"/>
                <a:stretch>
                  <a:fillRect l="-38889" r="-23611"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3" name="テキスト"/>
              <p:cNvSpPr txBox="1"/>
              <p:nvPr/>
            </p:nvSpPr>
            <p:spPr>
              <a:xfrm>
                <a:off x="12062413" y="2350704"/>
                <a:ext cx="46831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1</m:t>
                          </m:r>
                        </m:sub>
                      </m:sSub>
                    </m:oMath>
                  </m:oMathPara>
                </a14:m>
                <a:endParaRPr/>
              </a:p>
            </p:txBody>
          </p:sp>
        </mc:Choice>
        <mc:Fallback xmlns="">
          <p:sp>
            <p:nvSpPr>
              <p:cNvPr id="283" name="テキスト"/>
              <p:cNvSpPr txBox="1">
                <a:spLocks noRot="1" noChangeAspect="1" noMove="1" noResize="1" noEditPoints="1" noAdjustHandles="1" noChangeArrowheads="1" noChangeShapeType="1" noTextEdit="1"/>
              </p:cNvSpPr>
              <p:nvPr/>
            </p:nvSpPr>
            <p:spPr>
              <a:xfrm>
                <a:off x="12062413" y="2350704"/>
                <a:ext cx="468319" cy="697486"/>
              </a:xfrm>
              <a:prstGeom prst="rect">
                <a:avLst/>
              </a:prstGeom>
              <a:blipFill>
                <a:blip r:embed="rId5"/>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4" name="テキスト"/>
              <p:cNvSpPr txBox="1"/>
              <p:nvPr/>
            </p:nvSpPr>
            <p:spPr>
              <a:xfrm>
                <a:off x="12058573" y="4513304"/>
                <a:ext cx="475999"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2</m:t>
                          </m:r>
                        </m:sub>
                      </m:sSub>
                    </m:oMath>
                  </m:oMathPara>
                </a14:m>
                <a:endParaRPr/>
              </a:p>
            </p:txBody>
          </p:sp>
        </mc:Choice>
        <mc:Fallback xmlns="">
          <p:sp>
            <p:nvSpPr>
              <p:cNvPr id="284" name="テキスト"/>
              <p:cNvSpPr txBox="1">
                <a:spLocks noRot="1" noChangeAspect="1" noMove="1" noResize="1" noEditPoints="1" noAdjustHandles="1" noChangeArrowheads="1" noChangeShapeType="1" noTextEdit="1"/>
              </p:cNvSpPr>
              <p:nvPr/>
            </p:nvSpPr>
            <p:spPr>
              <a:xfrm>
                <a:off x="12058573" y="4513304"/>
                <a:ext cx="475999" cy="697486"/>
              </a:xfrm>
              <a:prstGeom prst="rect">
                <a:avLst/>
              </a:prstGeom>
              <a:blipFill>
                <a:blip r:embed="rId6"/>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5" name="テキスト"/>
              <p:cNvSpPr txBox="1"/>
              <p:nvPr/>
            </p:nvSpPr>
            <p:spPr>
              <a:xfrm>
                <a:off x="12060773" y="6603235"/>
                <a:ext cx="471599"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3</m:t>
                          </m:r>
                        </m:sub>
                      </m:sSub>
                    </m:oMath>
                  </m:oMathPara>
                </a14:m>
                <a:endParaRPr/>
              </a:p>
            </p:txBody>
          </p:sp>
        </mc:Choice>
        <mc:Fallback xmlns="">
          <p:sp>
            <p:nvSpPr>
              <p:cNvPr id="285" name="テキスト"/>
              <p:cNvSpPr txBox="1">
                <a:spLocks noRot="1" noChangeAspect="1" noMove="1" noResize="1" noEditPoints="1" noAdjustHandles="1" noChangeArrowheads="1" noChangeShapeType="1" noTextEdit="1"/>
              </p:cNvSpPr>
              <p:nvPr/>
            </p:nvSpPr>
            <p:spPr>
              <a:xfrm>
                <a:off x="12060773" y="6603235"/>
                <a:ext cx="471599" cy="701778"/>
              </a:xfrm>
              <a:prstGeom prst="rect">
                <a:avLst/>
              </a:prstGeom>
              <a:blipFill>
                <a:blip r:embed="rId7"/>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86" name="楕円"/>
          <p:cNvSpPr/>
          <p:nvPr/>
        </p:nvSpPr>
        <p:spPr>
          <a:xfrm>
            <a:off x="16477574" y="4198078"/>
            <a:ext cx="2613243" cy="1270001"/>
          </a:xfrm>
          <a:prstGeom prst="ellipse">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xmlns:a14="http://schemas.microsoft.com/office/drawing/2010/main">
        <mc:Choice Requires="a14">
          <p:sp>
            <p:nvSpPr>
              <p:cNvPr id="287" name="テキスト"/>
              <p:cNvSpPr txBox="1"/>
              <p:nvPr/>
            </p:nvSpPr>
            <p:spPr>
              <a:xfrm>
                <a:off x="17981736" y="4473972"/>
                <a:ext cx="899837" cy="71821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r>
                        <a:rPr sz="3400" i="1">
                          <a:solidFill>
                            <a:srgbClr val="000000"/>
                          </a:solidFill>
                          <a:latin typeface="Cambria Math" panose="02040503050406030204" pitchFamily="18" charset="0"/>
                        </a:rPr>
                        <m:t>𝑓</m:t>
                      </m:r>
                      <m:r>
                        <a:rPr sz="3400" i="1">
                          <a:solidFill>
                            <a:srgbClr val="000000"/>
                          </a:solidFill>
                          <a:latin typeface="Cambria Math" panose="02040503050406030204" pitchFamily="18" charset="0"/>
                        </a:rPr>
                        <m:t>(</m:t>
                      </m:r>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r>
                        <a:rPr sz="3400" i="1">
                          <a:solidFill>
                            <a:srgbClr val="000000"/>
                          </a:solidFill>
                          <a:latin typeface="Cambria Math" panose="02040503050406030204" pitchFamily="18" charset="0"/>
                        </a:rPr>
                        <m:t>)</m:t>
                      </m:r>
                    </m:oMath>
                  </m:oMathPara>
                </a14:m>
                <a:endParaRPr/>
              </a:p>
            </p:txBody>
          </p:sp>
        </mc:Choice>
        <mc:Fallback xmlns="">
          <p:sp>
            <p:nvSpPr>
              <p:cNvPr id="287" name="テキスト"/>
              <p:cNvSpPr txBox="1">
                <a:spLocks noRot="1" noChangeAspect="1" noMove="1" noResize="1" noEditPoints="1" noAdjustHandles="1" noChangeArrowheads="1" noChangeShapeType="1" noTextEdit="1"/>
              </p:cNvSpPr>
              <p:nvPr/>
            </p:nvSpPr>
            <p:spPr>
              <a:xfrm>
                <a:off x="17981736" y="4473972"/>
                <a:ext cx="899837" cy="718212"/>
              </a:xfrm>
              <a:prstGeom prst="rect">
                <a:avLst/>
              </a:prstGeom>
              <a:blipFill>
                <a:blip r:embed="rId8"/>
                <a:stretch>
                  <a:fillRect l="-39437" r="-23944" b="-140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88" name="線"/>
          <p:cNvSpPr/>
          <p:nvPr/>
        </p:nvSpPr>
        <p:spPr>
          <a:xfrm flipV="1">
            <a:off x="17798014" y="4198078"/>
            <a:ext cx="1" cy="127000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89" name="テキスト"/>
              <p:cNvSpPr txBox="1"/>
              <p:nvPr/>
            </p:nvSpPr>
            <p:spPr>
              <a:xfrm>
                <a:off x="17035514" y="4482113"/>
                <a:ext cx="468318"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𝑢</m:t>
                          </m:r>
                        </m:e>
                        <m:sub>
                          <m:r>
                            <a:rPr sz="3400" i="1">
                              <a:solidFill>
                                <a:srgbClr val="000000"/>
                              </a:solidFill>
                              <a:latin typeface="Cambria Math" panose="02040503050406030204" pitchFamily="18" charset="0"/>
                            </a:rPr>
                            <m:t>4</m:t>
                          </m:r>
                        </m:sub>
                      </m:sSub>
                    </m:oMath>
                  </m:oMathPara>
                </a14:m>
                <a:endParaRPr/>
              </a:p>
            </p:txBody>
          </p:sp>
        </mc:Choice>
        <mc:Fallback xmlns="">
          <p:sp>
            <p:nvSpPr>
              <p:cNvPr id="289" name="テキスト"/>
              <p:cNvSpPr txBox="1">
                <a:spLocks noRot="1" noChangeAspect="1" noMove="1" noResize="1" noEditPoints="1" noAdjustHandles="1" noChangeArrowheads="1" noChangeShapeType="1" noTextEdit="1"/>
              </p:cNvSpPr>
              <p:nvPr/>
            </p:nvSpPr>
            <p:spPr>
              <a:xfrm>
                <a:off x="17035514" y="4482113"/>
                <a:ext cx="468318" cy="697486"/>
              </a:xfrm>
              <a:prstGeom prst="rect">
                <a:avLst/>
              </a:prstGeom>
              <a:blipFill>
                <a:blip r:embed="rId9"/>
                <a:stretch>
                  <a:fillRect l="-342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0" name="テキスト"/>
              <p:cNvSpPr txBox="1"/>
              <p:nvPr/>
            </p:nvSpPr>
            <p:spPr>
              <a:xfrm>
                <a:off x="7615927" y="3443934"/>
                <a:ext cx="444138"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1</m:t>
                          </m:r>
                        </m:sub>
                      </m:sSub>
                    </m:oMath>
                  </m:oMathPara>
                </a14:m>
                <a:endParaRPr/>
              </a:p>
            </p:txBody>
          </p:sp>
        </mc:Choice>
        <mc:Fallback xmlns="">
          <p:sp>
            <p:nvSpPr>
              <p:cNvPr id="290" name="テキスト"/>
              <p:cNvSpPr txBox="1">
                <a:spLocks noRot="1" noChangeAspect="1" noMove="1" noResize="1" noEditPoints="1" noAdjustHandles="1" noChangeArrowheads="1" noChangeShapeType="1" noTextEdit="1"/>
              </p:cNvSpPr>
              <p:nvPr/>
            </p:nvSpPr>
            <p:spPr>
              <a:xfrm>
                <a:off x="7615927" y="3443934"/>
                <a:ext cx="444138" cy="697486"/>
              </a:xfrm>
              <a:prstGeom prst="rect">
                <a:avLst/>
              </a:prstGeom>
              <a:blipFill>
                <a:blip r:embed="rId10"/>
                <a:stretch>
                  <a:fillRect l="-33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1" name="テキスト"/>
              <p:cNvSpPr txBox="1"/>
              <p:nvPr/>
            </p:nvSpPr>
            <p:spPr>
              <a:xfrm>
                <a:off x="7612635" y="5752670"/>
                <a:ext cx="450722"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lvl1pPr>
              </a:lstStyle>
              <a:p>
                <a:pPr/>
                <a14:m>
                  <m:oMathPara xmlns:m="http://schemas.openxmlformats.org/officeDocument/2006/math">
                    <m:oMathParaPr>
                      <m:jc m:val="center"/>
                    </m:oMathParaPr>
                    <m:oMath xmlns:m="http://schemas.openxmlformats.org/officeDocument/2006/math">
                      <m:sSub>
                        <m:sSubPr>
                          <m:ctrlPr>
                            <a:rPr sz="3400" i="1">
                              <a:solidFill>
                                <a:srgbClr val="000000"/>
                              </a:solidFill>
                              <a:latin typeface="Cambria Math" panose="02040503050406030204" pitchFamily="18" charset="0"/>
                            </a:rPr>
                          </m:ctrlPr>
                        </m:sSubPr>
                        <m:e>
                          <m:r>
                            <a:rPr sz="3400" i="1">
                              <a:solidFill>
                                <a:srgbClr val="000000"/>
                              </a:solidFill>
                              <a:latin typeface="Cambria Math" panose="02040503050406030204" pitchFamily="18" charset="0"/>
                            </a:rPr>
                            <m:t>𝑥</m:t>
                          </m:r>
                        </m:e>
                        <m:sub>
                          <m:r>
                            <a:rPr sz="3400" i="1">
                              <a:solidFill>
                                <a:srgbClr val="000000"/>
                              </a:solidFill>
                              <a:latin typeface="Cambria Math" panose="02040503050406030204" pitchFamily="18" charset="0"/>
                            </a:rPr>
                            <m:t>2</m:t>
                          </m:r>
                        </m:sub>
                      </m:sSub>
                    </m:oMath>
                  </m:oMathPara>
                </a14:m>
                <a:endParaRPr/>
              </a:p>
            </p:txBody>
          </p:sp>
        </mc:Choice>
        <mc:Fallback xmlns="">
          <p:sp>
            <p:nvSpPr>
              <p:cNvPr id="291" name="テキスト"/>
              <p:cNvSpPr txBox="1">
                <a:spLocks noRot="1" noChangeAspect="1" noMove="1" noResize="1" noEditPoints="1" noAdjustHandles="1" noChangeArrowheads="1" noChangeShapeType="1" noTextEdit="1"/>
              </p:cNvSpPr>
              <p:nvPr/>
            </p:nvSpPr>
            <p:spPr>
              <a:xfrm>
                <a:off x="7612635" y="5752670"/>
                <a:ext cx="450722" cy="697486"/>
              </a:xfrm>
              <a:prstGeom prst="rect">
                <a:avLst/>
              </a:prstGeom>
              <a:blipFill>
                <a:blip r:embed="rId11"/>
                <a:stretch>
                  <a:fillRect l="-3513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292" name="線"/>
          <p:cNvSpPr/>
          <p:nvPr/>
        </p:nvSpPr>
        <p:spPr>
          <a:xfrm flipV="1">
            <a:off x="9144577" y="2742959"/>
            <a:ext cx="2359938" cy="1075646"/>
          </a:xfrm>
          <a:prstGeom prst="line">
            <a:avLst/>
          </a:prstGeom>
          <a:ln w="25400">
            <a:solidFill>
              <a:srgbClr val="000000"/>
            </a:solidFill>
            <a:miter lim="400000"/>
          </a:ln>
        </p:spPr>
        <p:txBody>
          <a:bodyPr lIns="50800" tIns="50800" rIns="50800" bIns="50800" anchor="ctr"/>
          <a:lstStyle/>
          <a:p>
            <a:endParaRPr/>
          </a:p>
        </p:txBody>
      </p:sp>
      <p:sp>
        <p:nvSpPr>
          <p:cNvPr id="293" name="線"/>
          <p:cNvSpPr/>
          <p:nvPr/>
        </p:nvSpPr>
        <p:spPr>
          <a:xfrm flipV="1">
            <a:off x="9144577" y="2724763"/>
            <a:ext cx="2359938" cy="3326739"/>
          </a:xfrm>
          <a:prstGeom prst="line">
            <a:avLst/>
          </a:prstGeom>
          <a:ln w="25400">
            <a:solidFill>
              <a:srgbClr val="000000"/>
            </a:solidFill>
            <a:miter lim="400000"/>
          </a:ln>
        </p:spPr>
        <p:txBody>
          <a:bodyPr lIns="50800" tIns="50800" rIns="50800" bIns="50800" anchor="ctr"/>
          <a:lstStyle/>
          <a:p>
            <a:endParaRPr/>
          </a:p>
        </p:txBody>
      </p:sp>
      <p:sp>
        <p:nvSpPr>
          <p:cNvPr id="294" name="線"/>
          <p:cNvSpPr/>
          <p:nvPr/>
        </p:nvSpPr>
        <p:spPr>
          <a:xfrm>
            <a:off x="9144577" y="3793452"/>
            <a:ext cx="2359938" cy="1072530"/>
          </a:xfrm>
          <a:prstGeom prst="line">
            <a:avLst/>
          </a:prstGeom>
          <a:ln w="25400">
            <a:solidFill>
              <a:srgbClr val="000000"/>
            </a:solidFill>
            <a:miter lim="400000"/>
          </a:ln>
        </p:spPr>
        <p:txBody>
          <a:bodyPr lIns="50800" tIns="50800" rIns="50800" bIns="50800" anchor="ctr"/>
          <a:lstStyle/>
          <a:p>
            <a:endParaRPr/>
          </a:p>
        </p:txBody>
      </p:sp>
      <p:sp>
        <p:nvSpPr>
          <p:cNvPr id="295" name="線"/>
          <p:cNvSpPr/>
          <p:nvPr/>
        </p:nvSpPr>
        <p:spPr>
          <a:xfrm>
            <a:off x="9144577" y="3793452"/>
            <a:ext cx="2359938" cy="3223494"/>
          </a:xfrm>
          <a:prstGeom prst="line">
            <a:avLst/>
          </a:prstGeom>
          <a:ln w="25400">
            <a:solidFill>
              <a:srgbClr val="000000"/>
            </a:solidFill>
            <a:miter lim="400000"/>
          </a:ln>
        </p:spPr>
        <p:txBody>
          <a:bodyPr lIns="50800" tIns="50800" rIns="50800" bIns="50800" anchor="ctr"/>
          <a:lstStyle/>
          <a:p>
            <a:endParaRPr/>
          </a:p>
        </p:txBody>
      </p:sp>
      <p:sp>
        <p:nvSpPr>
          <p:cNvPr id="296" name="線"/>
          <p:cNvSpPr/>
          <p:nvPr/>
        </p:nvSpPr>
        <p:spPr>
          <a:xfrm flipV="1">
            <a:off x="9144577" y="4840196"/>
            <a:ext cx="2345948" cy="1211306"/>
          </a:xfrm>
          <a:prstGeom prst="line">
            <a:avLst/>
          </a:prstGeom>
          <a:ln w="25400">
            <a:solidFill>
              <a:srgbClr val="000000"/>
            </a:solidFill>
            <a:miter lim="400000"/>
          </a:ln>
        </p:spPr>
        <p:txBody>
          <a:bodyPr lIns="50800" tIns="50800" rIns="50800" bIns="50800" anchor="ctr"/>
          <a:lstStyle/>
          <a:p>
            <a:endParaRPr/>
          </a:p>
        </p:txBody>
      </p:sp>
      <p:sp>
        <p:nvSpPr>
          <p:cNvPr id="297" name="線"/>
          <p:cNvSpPr/>
          <p:nvPr/>
        </p:nvSpPr>
        <p:spPr>
          <a:xfrm>
            <a:off x="9151572" y="6051501"/>
            <a:ext cx="2345948" cy="92939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98" name="テキスト"/>
              <p:cNvSpPr txBox="1"/>
              <p:nvPr/>
            </p:nvSpPr>
            <p:spPr>
              <a:xfrm>
                <a:off x="9434681" y="29320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ED220B"/>
                              </a:solidFill>
                              <a:latin typeface="Cambria Math" panose="02040503050406030204" pitchFamily="18" charset="0"/>
                            </a:rPr>
                          </m:ctrlPr>
                        </m:sSubPr>
                        <m:e>
                          <m:r>
                            <a:rPr sz="3400" i="1">
                              <a:solidFill>
                                <a:srgbClr val="ED220B"/>
                              </a:solidFill>
                              <a:latin typeface="Cambria Math" panose="02040503050406030204" pitchFamily="18" charset="0"/>
                            </a:rPr>
                            <m:t>𝑤</m:t>
                          </m:r>
                        </m:e>
                        <m:sub>
                          <m:r>
                            <a:rPr sz="3400" i="1">
                              <a:solidFill>
                                <a:srgbClr val="ED220B"/>
                              </a:solidFill>
                              <a:latin typeface="Cambria Math" panose="02040503050406030204" pitchFamily="18" charset="0"/>
                            </a:rPr>
                            <m:t>1</m:t>
                          </m:r>
                        </m:sub>
                      </m:sSub>
                    </m:oMath>
                  </m:oMathPara>
                </a14:m>
                <a:endParaRPr>
                  <a:solidFill>
                    <a:srgbClr val="EE220C"/>
                  </a:solidFill>
                </a:endParaRPr>
              </a:p>
            </p:txBody>
          </p:sp>
        </mc:Choice>
        <mc:Fallback xmlns="">
          <p:sp>
            <p:nvSpPr>
              <p:cNvPr id="298" name="テキスト"/>
              <p:cNvSpPr txBox="1">
                <a:spLocks noRot="1" noChangeAspect="1" noMove="1" noResize="1" noEditPoints="1" noAdjustHandles="1" noChangeArrowheads="1" noChangeShapeType="1" noTextEdit="1"/>
              </p:cNvSpPr>
              <p:nvPr/>
            </p:nvSpPr>
            <p:spPr>
              <a:xfrm>
                <a:off x="9434681" y="2932039"/>
                <a:ext cx="540430" cy="697486"/>
              </a:xfrm>
              <a:prstGeom prst="rect">
                <a:avLst/>
              </a:prstGeom>
              <a:blipFill>
                <a:blip r:embed="rId12"/>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9" name="テキスト"/>
              <p:cNvSpPr txBox="1"/>
              <p:nvPr/>
            </p:nvSpPr>
            <p:spPr>
              <a:xfrm>
                <a:off x="9125265" y="4862200"/>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ED220B"/>
                              </a:solidFill>
                              <a:latin typeface="Cambria Math" panose="02040503050406030204" pitchFamily="18" charset="0"/>
                            </a:rPr>
                          </m:ctrlPr>
                        </m:sSubPr>
                        <m:e>
                          <m:r>
                            <a:rPr sz="3400" i="1">
                              <a:solidFill>
                                <a:srgbClr val="ED220B"/>
                              </a:solidFill>
                              <a:latin typeface="Cambria Math" panose="02040503050406030204" pitchFamily="18" charset="0"/>
                            </a:rPr>
                            <m:t>𝑤</m:t>
                          </m:r>
                        </m:e>
                        <m:sub>
                          <m:r>
                            <a:rPr sz="3400" i="1">
                              <a:solidFill>
                                <a:srgbClr val="ED220B"/>
                              </a:solidFill>
                              <a:latin typeface="Cambria Math" panose="02040503050406030204" pitchFamily="18" charset="0"/>
                            </a:rPr>
                            <m:t>2</m:t>
                          </m:r>
                        </m:sub>
                      </m:sSub>
                    </m:oMath>
                  </m:oMathPara>
                </a14:m>
                <a:endParaRPr>
                  <a:solidFill>
                    <a:srgbClr val="EE220C"/>
                  </a:solidFill>
                </a:endParaRPr>
              </a:p>
            </p:txBody>
          </p:sp>
        </mc:Choice>
        <mc:Fallback xmlns="">
          <p:sp>
            <p:nvSpPr>
              <p:cNvPr id="299" name="テキスト"/>
              <p:cNvSpPr txBox="1">
                <a:spLocks noRot="1" noChangeAspect="1" noMove="1" noResize="1" noEditPoints="1" noAdjustHandles="1" noChangeArrowheads="1" noChangeShapeType="1" noTextEdit="1"/>
              </p:cNvSpPr>
              <p:nvPr/>
            </p:nvSpPr>
            <p:spPr>
              <a:xfrm>
                <a:off x="9125265" y="4862200"/>
                <a:ext cx="540430" cy="697486"/>
              </a:xfrm>
              <a:prstGeom prst="rect">
                <a:avLst/>
              </a:prstGeom>
              <a:blipFill>
                <a:blip r:embed="rId13"/>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0" name="テキスト"/>
              <p:cNvSpPr txBox="1"/>
              <p:nvPr/>
            </p:nvSpPr>
            <p:spPr>
              <a:xfrm>
                <a:off x="9663281" y="355219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ED220B"/>
                              </a:solidFill>
                              <a:latin typeface="Cambria Math" panose="02040503050406030204" pitchFamily="18" charset="0"/>
                            </a:rPr>
                          </m:ctrlPr>
                        </m:sSubPr>
                        <m:e>
                          <m:r>
                            <a:rPr sz="3400" i="1">
                              <a:solidFill>
                                <a:srgbClr val="ED220B"/>
                              </a:solidFill>
                              <a:latin typeface="Cambria Math" panose="02040503050406030204" pitchFamily="18" charset="0"/>
                            </a:rPr>
                            <m:t>𝑤</m:t>
                          </m:r>
                        </m:e>
                        <m:sub>
                          <m:r>
                            <a:rPr sz="3400" i="1">
                              <a:solidFill>
                                <a:srgbClr val="ED220B"/>
                              </a:solidFill>
                              <a:latin typeface="Cambria Math" panose="02040503050406030204" pitchFamily="18" charset="0"/>
                            </a:rPr>
                            <m:t>3</m:t>
                          </m:r>
                        </m:sub>
                      </m:sSub>
                    </m:oMath>
                  </m:oMathPara>
                </a14:m>
                <a:endParaRPr>
                  <a:solidFill>
                    <a:srgbClr val="EE220C"/>
                  </a:solidFill>
                </a:endParaRPr>
              </a:p>
            </p:txBody>
          </p:sp>
        </mc:Choice>
        <mc:Fallback xmlns="">
          <p:sp>
            <p:nvSpPr>
              <p:cNvPr id="300" name="テキスト"/>
              <p:cNvSpPr txBox="1">
                <a:spLocks noRot="1" noChangeAspect="1" noMove="1" noResize="1" noEditPoints="1" noAdjustHandles="1" noChangeArrowheads="1" noChangeShapeType="1" noTextEdit="1"/>
              </p:cNvSpPr>
              <p:nvPr/>
            </p:nvSpPr>
            <p:spPr>
              <a:xfrm>
                <a:off x="9663281" y="3552193"/>
                <a:ext cx="540430" cy="701778"/>
              </a:xfrm>
              <a:prstGeom prst="rect">
                <a:avLst/>
              </a:prstGeom>
              <a:blipFill>
                <a:blip r:embed="rId14"/>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1" name="テキスト"/>
              <p:cNvSpPr txBox="1"/>
              <p:nvPr/>
            </p:nvSpPr>
            <p:spPr>
              <a:xfrm>
                <a:off x="9663281" y="5573639"/>
                <a:ext cx="540430" cy="69748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ED220B"/>
                              </a:solidFill>
                              <a:latin typeface="Cambria Math" panose="02040503050406030204" pitchFamily="18" charset="0"/>
                            </a:rPr>
                          </m:ctrlPr>
                        </m:sSubPr>
                        <m:e>
                          <m:r>
                            <a:rPr sz="3400" i="1">
                              <a:solidFill>
                                <a:srgbClr val="ED220B"/>
                              </a:solidFill>
                              <a:latin typeface="Cambria Math" panose="02040503050406030204" pitchFamily="18" charset="0"/>
                            </a:rPr>
                            <m:t>𝑤</m:t>
                          </m:r>
                        </m:e>
                        <m:sub>
                          <m:r>
                            <a:rPr sz="3400" i="1">
                              <a:solidFill>
                                <a:srgbClr val="ED220B"/>
                              </a:solidFill>
                              <a:latin typeface="Cambria Math" panose="02040503050406030204" pitchFamily="18" charset="0"/>
                            </a:rPr>
                            <m:t>4</m:t>
                          </m:r>
                        </m:sub>
                      </m:sSub>
                    </m:oMath>
                  </m:oMathPara>
                </a14:m>
                <a:endParaRPr>
                  <a:solidFill>
                    <a:srgbClr val="EE220C"/>
                  </a:solidFill>
                </a:endParaRPr>
              </a:p>
            </p:txBody>
          </p:sp>
        </mc:Choice>
        <mc:Fallback xmlns="">
          <p:sp>
            <p:nvSpPr>
              <p:cNvPr id="301" name="テキスト"/>
              <p:cNvSpPr txBox="1">
                <a:spLocks noRot="1" noChangeAspect="1" noMove="1" noResize="1" noEditPoints="1" noAdjustHandles="1" noChangeArrowheads="1" noChangeShapeType="1" noTextEdit="1"/>
              </p:cNvSpPr>
              <p:nvPr/>
            </p:nvSpPr>
            <p:spPr>
              <a:xfrm>
                <a:off x="9663281" y="5573639"/>
                <a:ext cx="540430" cy="697486"/>
              </a:xfrm>
              <a:prstGeom prst="rect">
                <a:avLst/>
              </a:prstGeom>
              <a:blipFill>
                <a:blip r:embed="rId15"/>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2" name="テキスト"/>
              <p:cNvSpPr txBox="1"/>
              <p:nvPr/>
            </p:nvSpPr>
            <p:spPr>
              <a:xfrm>
                <a:off x="9028281" y="403724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ED220B"/>
                              </a:solidFill>
                              <a:latin typeface="Cambria Math" panose="02040503050406030204" pitchFamily="18" charset="0"/>
                            </a:rPr>
                          </m:ctrlPr>
                        </m:sSubPr>
                        <m:e>
                          <m:r>
                            <a:rPr sz="3400" i="1">
                              <a:solidFill>
                                <a:srgbClr val="ED220B"/>
                              </a:solidFill>
                              <a:latin typeface="Cambria Math" panose="02040503050406030204" pitchFamily="18" charset="0"/>
                            </a:rPr>
                            <m:t>𝑤</m:t>
                          </m:r>
                        </m:e>
                        <m:sub>
                          <m:r>
                            <a:rPr sz="3400" i="1">
                              <a:solidFill>
                                <a:srgbClr val="ED220B"/>
                              </a:solidFill>
                              <a:latin typeface="Cambria Math" panose="02040503050406030204" pitchFamily="18" charset="0"/>
                            </a:rPr>
                            <m:t>5</m:t>
                          </m:r>
                        </m:sub>
                      </m:sSub>
                    </m:oMath>
                  </m:oMathPara>
                </a14:m>
                <a:endParaRPr>
                  <a:solidFill>
                    <a:srgbClr val="EE220C"/>
                  </a:solidFill>
                </a:endParaRPr>
              </a:p>
            </p:txBody>
          </p:sp>
        </mc:Choice>
        <mc:Fallback xmlns="">
          <p:sp>
            <p:nvSpPr>
              <p:cNvPr id="302" name="テキスト"/>
              <p:cNvSpPr txBox="1">
                <a:spLocks noRot="1" noChangeAspect="1" noMove="1" noResize="1" noEditPoints="1" noAdjustHandles="1" noChangeArrowheads="1" noChangeShapeType="1" noTextEdit="1"/>
              </p:cNvSpPr>
              <p:nvPr/>
            </p:nvSpPr>
            <p:spPr>
              <a:xfrm>
                <a:off x="9028281" y="4037243"/>
                <a:ext cx="540430" cy="701778"/>
              </a:xfrm>
              <a:prstGeom prst="rect">
                <a:avLst/>
              </a:prstGeom>
              <a:blipFill>
                <a:blip r:embed="rId16"/>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3" name="テキスト"/>
              <p:cNvSpPr txBox="1"/>
              <p:nvPr/>
            </p:nvSpPr>
            <p:spPr>
              <a:xfrm>
                <a:off x="9294981" y="6042083"/>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ED220B"/>
                              </a:solidFill>
                              <a:latin typeface="Cambria Math" panose="02040503050406030204" pitchFamily="18" charset="0"/>
                            </a:rPr>
                          </m:ctrlPr>
                        </m:sSubPr>
                        <m:e>
                          <m:r>
                            <a:rPr sz="3400" i="1">
                              <a:solidFill>
                                <a:srgbClr val="ED220B"/>
                              </a:solidFill>
                              <a:latin typeface="Cambria Math" panose="02040503050406030204" pitchFamily="18" charset="0"/>
                            </a:rPr>
                            <m:t>𝑤</m:t>
                          </m:r>
                        </m:e>
                        <m:sub>
                          <m:r>
                            <a:rPr sz="3400" i="1">
                              <a:solidFill>
                                <a:srgbClr val="ED220B"/>
                              </a:solidFill>
                              <a:latin typeface="Cambria Math" panose="02040503050406030204" pitchFamily="18" charset="0"/>
                            </a:rPr>
                            <m:t>6</m:t>
                          </m:r>
                        </m:sub>
                      </m:sSub>
                    </m:oMath>
                  </m:oMathPara>
                </a14:m>
                <a:endParaRPr>
                  <a:solidFill>
                    <a:srgbClr val="EE220C"/>
                  </a:solidFill>
                </a:endParaRPr>
              </a:p>
            </p:txBody>
          </p:sp>
        </mc:Choice>
        <mc:Fallback xmlns="">
          <p:sp>
            <p:nvSpPr>
              <p:cNvPr id="303" name="テキスト"/>
              <p:cNvSpPr txBox="1">
                <a:spLocks noRot="1" noChangeAspect="1" noMove="1" noResize="1" noEditPoints="1" noAdjustHandles="1" noChangeArrowheads="1" noChangeShapeType="1" noTextEdit="1"/>
              </p:cNvSpPr>
              <p:nvPr/>
            </p:nvSpPr>
            <p:spPr>
              <a:xfrm>
                <a:off x="9294981" y="6042083"/>
                <a:ext cx="540430" cy="701778"/>
              </a:xfrm>
              <a:prstGeom prst="rect">
                <a:avLst/>
              </a:prstGeom>
              <a:blipFill>
                <a:blip r:embed="rId17"/>
                <a:stretch>
                  <a:fillRect l="-302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304" name="線"/>
          <p:cNvSpPr/>
          <p:nvPr/>
        </p:nvSpPr>
        <p:spPr>
          <a:xfrm>
            <a:off x="14126696" y="2696342"/>
            <a:ext cx="2359951" cy="2141870"/>
          </a:xfrm>
          <a:prstGeom prst="line">
            <a:avLst/>
          </a:prstGeom>
          <a:ln w="25400">
            <a:solidFill>
              <a:srgbClr val="000000"/>
            </a:solidFill>
            <a:miter lim="400000"/>
          </a:ln>
        </p:spPr>
        <p:txBody>
          <a:bodyPr lIns="50800" tIns="50800" rIns="50800" bIns="50800" anchor="ctr"/>
          <a:lstStyle/>
          <a:p>
            <a:endParaRPr/>
          </a:p>
        </p:txBody>
      </p:sp>
      <p:sp>
        <p:nvSpPr>
          <p:cNvPr id="305" name="線"/>
          <p:cNvSpPr/>
          <p:nvPr/>
        </p:nvSpPr>
        <p:spPr>
          <a:xfrm>
            <a:off x="14102401" y="4826047"/>
            <a:ext cx="2392726" cy="1"/>
          </a:xfrm>
          <a:prstGeom prst="line">
            <a:avLst/>
          </a:prstGeom>
          <a:ln w="25400">
            <a:solidFill>
              <a:srgbClr val="000000"/>
            </a:solidFill>
            <a:miter lim="400000"/>
          </a:ln>
        </p:spPr>
        <p:txBody>
          <a:bodyPr lIns="50800" tIns="50800" rIns="50800" bIns="50800" anchor="ctr"/>
          <a:lstStyle/>
          <a:p>
            <a:endParaRPr/>
          </a:p>
        </p:txBody>
      </p:sp>
      <p:sp>
        <p:nvSpPr>
          <p:cNvPr id="306" name="線"/>
          <p:cNvSpPr/>
          <p:nvPr/>
        </p:nvSpPr>
        <p:spPr>
          <a:xfrm flipV="1">
            <a:off x="14115070" y="4822713"/>
            <a:ext cx="2367389" cy="2151275"/>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307" name="テキスト"/>
              <p:cNvSpPr txBox="1"/>
              <p:nvPr/>
            </p:nvSpPr>
            <p:spPr>
              <a:xfrm>
                <a:off x="14386376" y="2441400"/>
                <a:ext cx="540429" cy="69993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ED220B"/>
                              </a:solidFill>
                              <a:latin typeface="Cambria Math" panose="02040503050406030204" pitchFamily="18" charset="0"/>
                            </a:rPr>
                          </m:ctrlPr>
                        </m:sSubPr>
                        <m:e>
                          <m:r>
                            <a:rPr sz="3400" i="1">
                              <a:solidFill>
                                <a:srgbClr val="ED220B"/>
                              </a:solidFill>
                              <a:latin typeface="Cambria Math" panose="02040503050406030204" pitchFamily="18" charset="0"/>
                            </a:rPr>
                            <m:t>𝑤</m:t>
                          </m:r>
                        </m:e>
                        <m:sub>
                          <m:r>
                            <a:rPr sz="3400" i="1">
                              <a:solidFill>
                                <a:srgbClr val="ED220B"/>
                              </a:solidFill>
                              <a:latin typeface="Cambria Math" panose="02040503050406030204" pitchFamily="18" charset="0"/>
                            </a:rPr>
                            <m:t>7</m:t>
                          </m:r>
                        </m:sub>
                      </m:sSub>
                    </m:oMath>
                  </m:oMathPara>
                </a14:m>
                <a:endParaRPr>
                  <a:solidFill>
                    <a:srgbClr val="EE220C"/>
                  </a:solidFill>
                </a:endParaRPr>
              </a:p>
            </p:txBody>
          </p:sp>
        </mc:Choice>
        <mc:Fallback xmlns="">
          <p:sp>
            <p:nvSpPr>
              <p:cNvPr id="307" name="テキスト"/>
              <p:cNvSpPr txBox="1">
                <a:spLocks noRot="1" noChangeAspect="1" noMove="1" noResize="1" noEditPoints="1" noAdjustHandles="1" noChangeArrowheads="1" noChangeShapeType="1" noTextEdit="1"/>
              </p:cNvSpPr>
              <p:nvPr/>
            </p:nvSpPr>
            <p:spPr>
              <a:xfrm>
                <a:off x="14386376" y="2441400"/>
                <a:ext cx="540429" cy="699939"/>
              </a:xfrm>
              <a:prstGeom prst="rect">
                <a:avLst/>
              </a:prstGeom>
              <a:blipFill>
                <a:blip r:embed="rId18"/>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8" name="テキスト"/>
              <p:cNvSpPr txBox="1"/>
              <p:nvPr/>
            </p:nvSpPr>
            <p:spPr>
              <a:xfrm>
                <a:off x="14370617" y="4208730"/>
                <a:ext cx="540430" cy="70177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ED220B"/>
                              </a:solidFill>
                              <a:latin typeface="Cambria Math" panose="02040503050406030204" pitchFamily="18" charset="0"/>
                            </a:rPr>
                          </m:ctrlPr>
                        </m:sSubPr>
                        <m:e>
                          <m:r>
                            <a:rPr sz="3400" i="1">
                              <a:solidFill>
                                <a:srgbClr val="ED220B"/>
                              </a:solidFill>
                              <a:latin typeface="Cambria Math" panose="02040503050406030204" pitchFamily="18" charset="0"/>
                            </a:rPr>
                            <m:t>𝑤</m:t>
                          </m:r>
                        </m:e>
                        <m:sub>
                          <m:r>
                            <a:rPr sz="3400" i="1">
                              <a:solidFill>
                                <a:srgbClr val="ED220B"/>
                              </a:solidFill>
                              <a:latin typeface="Cambria Math" panose="02040503050406030204" pitchFamily="18" charset="0"/>
                            </a:rPr>
                            <m:t>8</m:t>
                          </m:r>
                        </m:sub>
                      </m:sSub>
                    </m:oMath>
                  </m:oMathPara>
                </a14:m>
                <a:endParaRPr>
                  <a:solidFill>
                    <a:srgbClr val="EE220C"/>
                  </a:solidFill>
                </a:endParaRPr>
              </a:p>
            </p:txBody>
          </p:sp>
        </mc:Choice>
        <mc:Fallback xmlns="">
          <p:sp>
            <p:nvSpPr>
              <p:cNvPr id="308" name="テキスト"/>
              <p:cNvSpPr txBox="1">
                <a:spLocks noRot="1" noChangeAspect="1" noMove="1" noResize="1" noEditPoints="1" noAdjustHandles="1" noChangeArrowheads="1" noChangeShapeType="1" noTextEdit="1"/>
              </p:cNvSpPr>
              <p:nvPr/>
            </p:nvSpPr>
            <p:spPr>
              <a:xfrm>
                <a:off x="14370617" y="4208730"/>
                <a:ext cx="540430" cy="701778"/>
              </a:xfrm>
              <a:prstGeom prst="rect">
                <a:avLst/>
              </a:prstGeom>
              <a:blipFill>
                <a:blip r:embed="rId19"/>
                <a:stretch>
                  <a:fillRect l="-2954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9" name="テキスト"/>
              <p:cNvSpPr txBox="1"/>
              <p:nvPr/>
            </p:nvSpPr>
            <p:spPr>
              <a:xfrm>
                <a:off x="14370617" y="5749298"/>
                <a:ext cx="540430" cy="70423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ED220B"/>
                              </a:solidFill>
                              <a:latin typeface="Cambria Math" panose="02040503050406030204" pitchFamily="18" charset="0"/>
                            </a:rPr>
                          </m:ctrlPr>
                        </m:sSubPr>
                        <m:e>
                          <m:r>
                            <a:rPr sz="3400" i="1">
                              <a:solidFill>
                                <a:srgbClr val="ED220B"/>
                              </a:solidFill>
                              <a:latin typeface="Cambria Math" panose="02040503050406030204" pitchFamily="18" charset="0"/>
                            </a:rPr>
                            <m:t>𝑤</m:t>
                          </m:r>
                        </m:e>
                        <m:sub>
                          <m:r>
                            <a:rPr sz="3400" i="1">
                              <a:solidFill>
                                <a:srgbClr val="ED220B"/>
                              </a:solidFill>
                              <a:latin typeface="Cambria Math" panose="02040503050406030204" pitchFamily="18" charset="0"/>
                            </a:rPr>
                            <m:t>9</m:t>
                          </m:r>
                        </m:sub>
                      </m:sSub>
                    </m:oMath>
                  </m:oMathPara>
                </a14:m>
                <a:endParaRPr>
                  <a:solidFill>
                    <a:srgbClr val="EE220C"/>
                  </a:solidFill>
                </a:endParaRPr>
              </a:p>
            </p:txBody>
          </p:sp>
        </mc:Choice>
        <mc:Fallback xmlns="">
          <p:sp>
            <p:nvSpPr>
              <p:cNvPr id="309" name="テキスト"/>
              <p:cNvSpPr txBox="1">
                <a:spLocks noRot="1" noChangeAspect="1" noMove="1" noResize="1" noEditPoints="1" noAdjustHandles="1" noChangeArrowheads="1" noChangeShapeType="1" noTextEdit="1"/>
              </p:cNvSpPr>
              <p:nvPr/>
            </p:nvSpPr>
            <p:spPr>
              <a:xfrm>
                <a:off x="14370617" y="5749298"/>
                <a:ext cx="540430" cy="704231"/>
              </a:xfrm>
              <a:prstGeom prst="rect">
                <a:avLst/>
              </a:prstGeom>
              <a:blipFill>
                <a:blip r:embed="rId20"/>
                <a:stretch>
                  <a:fillRect l="-272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0" name="テキスト"/>
              <p:cNvSpPr txBox="1"/>
              <p:nvPr/>
            </p:nvSpPr>
            <p:spPr>
              <a:xfrm>
                <a:off x="21083219" y="4423819"/>
                <a:ext cx="368047" cy="87147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lvl1pPr>
              </a:lstStyle>
              <a:p>
                <a:pPr/>
                <a14:m>
                  <m:oMathPara xmlns:m="http://schemas.openxmlformats.org/officeDocument/2006/math">
                    <m:oMathParaPr>
                      <m:jc m:val="center"/>
                    </m:oMathParaPr>
                    <m:oMath xmlns:m="http://schemas.openxmlformats.org/officeDocument/2006/math">
                      <m:r>
                        <a:rPr sz="4500" i="1">
                          <a:solidFill>
                            <a:srgbClr val="000000"/>
                          </a:solidFill>
                          <a:latin typeface="Cambria Math" panose="02040503050406030204" pitchFamily="18" charset="0"/>
                        </a:rPr>
                        <m:t>𝑦</m:t>
                      </m:r>
                    </m:oMath>
                  </m:oMathPara>
                </a14:m>
                <a:endParaRPr/>
              </a:p>
            </p:txBody>
          </p:sp>
        </mc:Choice>
        <mc:Fallback xmlns="">
          <p:sp>
            <p:nvSpPr>
              <p:cNvPr id="310" name="テキスト"/>
              <p:cNvSpPr txBox="1">
                <a:spLocks noRot="1" noChangeAspect="1" noMove="1" noResize="1" noEditPoints="1" noAdjustHandles="1" noChangeArrowheads="1" noChangeShapeType="1" noTextEdit="1"/>
              </p:cNvSpPr>
              <p:nvPr/>
            </p:nvSpPr>
            <p:spPr>
              <a:xfrm>
                <a:off x="21083219" y="4423819"/>
                <a:ext cx="368047" cy="871474"/>
              </a:xfrm>
              <a:prstGeom prst="rect">
                <a:avLst/>
              </a:prstGeom>
              <a:blipFill>
                <a:blip r:embed="rId21"/>
                <a:stretch>
                  <a:fillRect l="-73333" r="-16667" b="-1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1" name="テキスト"/>
              <p:cNvSpPr txBox="1"/>
              <p:nvPr/>
            </p:nvSpPr>
            <p:spPr>
              <a:xfrm>
                <a:off x="22764808" y="4450839"/>
                <a:ext cx="273178" cy="76003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4500"/>
                </a:lvl1pPr>
              </a:lstStyle>
              <a:p>
                <a:pPr/>
                <a14:m>
                  <m:oMathPara xmlns:m="http://schemas.openxmlformats.org/officeDocument/2006/math">
                    <m:oMathParaPr>
                      <m:jc m:val="center"/>
                    </m:oMathParaPr>
                    <m:oMath xmlns:m="http://schemas.openxmlformats.org/officeDocument/2006/math">
                      <m:r>
                        <a:rPr sz="4500" i="1">
                          <a:solidFill>
                            <a:srgbClr val="000000"/>
                          </a:solidFill>
                          <a:latin typeface="Cambria Math" panose="02040503050406030204" pitchFamily="18" charset="0"/>
                        </a:rPr>
                        <m:t>𝑡</m:t>
                      </m:r>
                    </m:oMath>
                  </m:oMathPara>
                </a14:m>
                <a:endParaRPr/>
              </a:p>
            </p:txBody>
          </p:sp>
        </mc:Choice>
        <mc:Fallback xmlns="">
          <p:sp>
            <p:nvSpPr>
              <p:cNvPr id="311" name="テキスト"/>
              <p:cNvSpPr txBox="1">
                <a:spLocks noRot="1" noChangeAspect="1" noMove="1" noResize="1" noEditPoints="1" noAdjustHandles="1" noChangeArrowheads="1" noChangeShapeType="1" noTextEdit="1"/>
              </p:cNvSpPr>
              <p:nvPr/>
            </p:nvSpPr>
            <p:spPr>
              <a:xfrm>
                <a:off x="22764808" y="4450839"/>
                <a:ext cx="273178" cy="760033"/>
              </a:xfrm>
              <a:prstGeom prst="rect">
                <a:avLst/>
              </a:prstGeom>
              <a:blipFill>
                <a:blip r:embed="rId22"/>
                <a:stretch>
                  <a:fillRect l="-86364" r="-1818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2" name="テキスト"/>
              <p:cNvSpPr txBox="1"/>
              <p:nvPr/>
            </p:nvSpPr>
            <p:spPr>
              <a:xfrm>
                <a:off x="11443965" y="1618835"/>
                <a:ext cx="468319" cy="72037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1"/>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00A1FE"/>
                              </a:solidFill>
                              <a:latin typeface="Cambria Math" panose="02040503050406030204" pitchFamily="18" charset="0"/>
                            </a:rPr>
                          </m:ctrlPr>
                        </m:sSubPr>
                        <m:e>
                          <m:r>
                            <a:rPr sz="3400" i="1">
                              <a:solidFill>
                                <a:srgbClr val="00A1FE"/>
                              </a:solidFill>
                              <a:latin typeface="Cambria Math" panose="02040503050406030204" pitchFamily="18" charset="0"/>
                            </a:rPr>
                            <m:t>𝑏</m:t>
                          </m:r>
                        </m:e>
                        <m:sub>
                          <m:r>
                            <a:rPr sz="3400" i="1">
                              <a:solidFill>
                                <a:srgbClr val="00A1FE"/>
                              </a:solidFill>
                              <a:latin typeface="Cambria Math" panose="02040503050406030204" pitchFamily="18" charset="0"/>
                            </a:rPr>
                            <m:t>1</m:t>
                          </m:r>
                        </m:sub>
                      </m:sSub>
                    </m:oMath>
                  </m:oMathPara>
                </a14:m>
                <a:endParaRPr>
                  <a:solidFill>
                    <a:srgbClr val="00A2FF"/>
                  </a:solidFill>
                </a:endParaRPr>
              </a:p>
            </p:txBody>
          </p:sp>
        </mc:Choice>
        <mc:Fallback xmlns="">
          <p:sp>
            <p:nvSpPr>
              <p:cNvPr id="312" name="テキスト"/>
              <p:cNvSpPr txBox="1">
                <a:spLocks noRot="1" noChangeAspect="1" noMove="1" noResize="1" noEditPoints="1" noAdjustHandles="1" noChangeArrowheads="1" noChangeShapeType="1" noTextEdit="1"/>
              </p:cNvSpPr>
              <p:nvPr/>
            </p:nvSpPr>
            <p:spPr>
              <a:xfrm>
                <a:off x="11443965" y="1618835"/>
                <a:ext cx="468319" cy="720371"/>
              </a:xfrm>
              <a:prstGeom prst="rect">
                <a:avLst/>
              </a:prstGeom>
              <a:blipFill>
                <a:blip r:embed="rId23"/>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3" name="テキスト"/>
              <p:cNvSpPr txBox="1"/>
              <p:nvPr/>
            </p:nvSpPr>
            <p:spPr>
              <a:xfrm>
                <a:off x="11443965" y="3719854"/>
                <a:ext cx="468319"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1"/>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00A1FE"/>
                              </a:solidFill>
                              <a:latin typeface="Cambria Math" panose="02040503050406030204" pitchFamily="18" charset="0"/>
                            </a:rPr>
                          </m:ctrlPr>
                        </m:sSubPr>
                        <m:e>
                          <m:r>
                            <a:rPr sz="3400" i="1">
                              <a:solidFill>
                                <a:srgbClr val="00A1FE"/>
                              </a:solidFill>
                              <a:latin typeface="Cambria Math" panose="02040503050406030204" pitchFamily="18" charset="0"/>
                            </a:rPr>
                            <m:t>𝑏</m:t>
                          </m:r>
                        </m:e>
                        <m:sub>
                          <m:r>
                            <a:rPr sz="3400" i="1">
                              <a:solidFill>
                                <a:srgbClr val="00A1FE"/>
                              </a:solidFill>
                              <a:latin typeface="Cambria Math" panose="02040503050406030204" pitchFamily="18" charset="0"/>
                            </a:rPr>
                            <m:t>2</m:t>
                          </m:r>
                        </m:sub>
                      </m:sSub>
                    </m:oMath>
                  </m:oMathPara>
                </a14:m>
                <a:endParaRPr>
                  <a:solidFill>
                    <a:srgbClr val="00A2FF"/>
                  </a:solidFill>
                </a:endParaRPr>
              </a:p>
            </p:txBody>
          </p:sp>
        </mc:Choice>
        <mc:Fallback xmlns="">
          <p:sp>
            <p:nvSpPr>
              <p:cNvPr id="313" name="テキスト"/>
              <p:cNvSpPr txBox="1">
                <a:spLocks noRot="1" noChangeAspect="1" noMove="1" noResize="1" noEditPoints="1" noAdjustHandles="1" noChangeArrowheads="1" noChangeShapeType="1" noTextEdit="1"/>
              </p:cNvSpPr>
              <p:nvPr/>
            </p:nvSpPr>
            <p:spPr>
              <a:xfrm>
                <a:off x="11443965" y="3719854"/>
                <a:ext cx="468319" cy="720370"/>
              </a:xfrm>
              <a:prstGeom prst="rect">
                <a:avLst/>
              </a:prstGeom>
              <a:blipFill>
                <a:blip r:embed="rId24"/>
                <a:stretch>
                  <a:fillRect l="-3947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4" name="テキスト"/>
              <p:cNvSpPr txBox="1"/>
              <p:nvPr/>
            </p:nvSpPr>
            <p:spPr>
              <a:xfrm>
                <a:off x="11529809" y="5834003"/>
                <a:ext cx="468318" cy="72466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1"/>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00A1FE"/>
                              </a:solidFill>
                              <a:latin typeface="Cambria Math" panose="02040503050406030204" pitchFamily="18" charset="0"/>
                            </a:rPr>
                          </m:ctrlPr>
                        </m:sSubPr>
                        <m:e>
                          <m:r>
                            <a:rPr sz="3400" i="1">
                              <a:solidFill>
                                <a:srgbClr val="00A1FE"/>
                              </a:solidFill>
                              <a:latin typeface="Cambria Math" panose="02040503050406030204" pitchFamily="18" charset="0"/>
                            </a:rPr>
                            <m:t>𝑏</m:t>
                          </m:r>
                        </m:e>
                        <m:sub>
                          <m:r>
                            <a:rPr sz="3400" i="1">
                              <a:solidFill>
                                <a:srgbClr val="00A1FE"/>
                              </a:solidFill>
                              <a:latin typeface="Cambria Math" panose="02040503050406030204" pitchFamily="18" charset="0"/>
                            </a:rPr>
                            <m:t>3</m:t>
                          </m:r>
                        </m:sub>
                      </m:sSub>
                    </m:oMath>
                  </m:oMathPara>
                </a14:m>
                <a:endParaRPr>
                  <a:solidFill>
                    <a:srgbClr val="00A2FF"/>
                  </a:solidFill>
                </a:endParaRPr>
              </a:p>
            </p:txBody>
          </p:sp>
        </mc:Choice>
        <mc:Fallback xmlns="">
          <p:sp>
            <p:nvSpPr>
              <p:cNvPr id="314" name="テキスト"/>
              <p:cNvSpPr txBox="1">
                <a:spLocks noRot="1" noChangeAspect="1" noMove="1" noResize="1" noEditPoints="1" noAdjustHandles="1" noChangeArrowheads="1" noChangeShapeType="1" noTextEdit="1"/>
              </p:cNvSpPr>
              <p:nvPr/>
            </p:nvSpPr>
            <p:spPr>
              <a:xfrm>
                <a:off x="11529809" y="5834003"/>
                <a:ext cx="468318" cy="724663"/>
              </a:xfrm>
              <a:prstGeom prst="rect">
                <a:avLst/>
              </a:prstGeom>
              <a:blipFill>
                <a:blip r:embed="rId25"/>
                <a:stretch>
                  <a:fillRect l="-4210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5" name="テキスト"/>
              <p:cNvSpPr txBox="1"/>
              <p:nvPr/>
            </p:nvSpPr>
            <p:spPr>
              <a:xfrm>
                <a:off x="16446392" y="3719854"/>
                <a:ext cx="468318" cy="720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400">
                    <a:solidFill>
                      <a:schemeClr val="accent1"/>
                    </a:solidFill>
                  </a:defRPr>
                </a:lvl1pPr>
              </a:lstStyle>
              <a:p>
                <a:pPr/>
                <a14:m>
                  <m:oMathPara xmlns:m="http://schemas.openxmlformats.org/officeDocument/2006/math">
                    <m:oMathParaPr>
                      <m:jc m:val="center"/>
                    </m:oMathParaPr>
                    <m:oMath xmlns:m="http://schemas.openxmlformats.org/officeDocument/2006/math">
                      <m:sSub>
                        <m:sSubPr>
                          <m:ctrlPr>
                            <a:rPr sz="3400" i="1">
                              <a:solidFill>
                                <a:srgbClr val="00A1FE"/>
                              </a:solidFill>
                              <a:latin typeface="Cambria Math" panose="02040503050406030204" pitchFamily="18" charset="0"/>
                            </a:rPr>
                          </m:ctrlPr>
                        </m:sSubPr>
                        <m:e>
                          <m:r>
                            <a:rPr sz="3400" i="1">
                              <a:solidFill>
                                <a:srgbClr val="00A1FE"/>
                              </a:solidFill>
                              <a:latin typeface="Cambria Math" panose="02040503050406030204" pitchFamily="18" charset="0"/>
                            </a:rPr>
                            <m:t>𝑏</m:t>
                          </m:r>
                        </m:e>
                        <m:sub>
                          <m:r>
                            <a:rPr sz="3400" i="1">
                              <a:solidFill>
                                <a:srgbClr val="00A1FE"/>
                              </a:solidFill>
                              <a:latin typeface="Cambria Math" panose="02040503050406030204" pitchFamily="18" charset="0"/>
                            </a:rPr>
                            <m:t>4</m:t>
                          </m:r>
                        </m:sub>
                      </m:sSub>
                    </m:oMath>
                  </m:oMathPara>
                </a14:m>
                <a:endParaRPr>
                  <a:solidFill>
                    <a:srgbClr val="00A2FF"/>
                  </a:solidFill>
                </a:endParaRPr>
              </a:p>
            </p:txBody>
          </p:sp>
        </mc:Choice>
        <mc:Fallback xmlns="">
          <p:sp>
            <p:nvSpPr>
              <p:cNvPr id="315" name="テキスト"/>
              <p:cNvSpPr txBox="1">
                <a:spLocks noRot="1" noChangeAspect="1" noMove="1" noResize="1" noEditPoints="1" noAdjustHandles="1" noChangeArrowheads="1" noChangeShapeType="1" noTextEdit="1"/>
              </p:cNvSpPr>
              <p:nvPr/>
            </p:nvSpPr>
            <p:spPr>
              <a:xfrm>
                <a:off x="16446392" y="3719854"/>
                <a:ext cx="468318" cy="720370"/>
              </a:xfrm>
              <a:prstGeom prst="rect">
                <a:avLst/>
              </a:prstGeom>
              <a:blipFill>
                <a:blip r:embed="rId26"/>
                <a:stretch>
                  <a:fillRect l="-432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ja-JP" altLang="en-US">
                    <a:noFill/>
                  </a:rPr>
                  <a:t> </a:t>
                </a:r>
              </a:p>
            </p:txBody>
          </p:sp>
        </mc:Fallback>
      </mc:AlternateContent>
      <p:sp>
        <p:nvSpPr>
          <p:cNvPr id="316" name="正方形"/>
          <p:cNvSpPr/>
          <p:nvPr/>
        </p:nvSpPr>
        <p:spPr>
          <a:xfrm>
            <a:off x="407209" y="3454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7" name="正方形"/>
          <p:cNvSpPr/>
          <p:nvPr/>
        </p:nvSpPr>
        <p:spPr>
          <a:xfrm>
            <a:off x="534209" y="3581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8" name="正方形"/>
          <p:cNvSpPr/>
          <p:nvPr/>
        </p:nvSpPr>
        <p:spPr>
          <a:xfrm>
            <a:off x="661209" y="3708862"/>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9" name="正方形"/>
          <p:cNvSpPr/>
          <p:nvPr/>
        </p:nvSpPr>
        <p:spPr>
          <a:xfrm>
            <a:off x="1342412" y="4570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0" name="正方形"/>
          <p:cNvSpPr/>
          <p:nvPr/>
        </p:nvSpPr>
        <p:spPr>
          <a:xfrm>
            <a:off x="1469412" y="4697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1" name="正方形"/>
          <p:cNvSpPr/>
          <p:nvPr/>
        </p:nvSpPr>
        <p:spPr>
          <a:xfrm>
            <a:off x="1596412" y="4824994"/>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2" name="・"/>
          <p:cNvSpPr txBox="1"/>
          <p:nvPr/>
        </p:nvSpPr>
        <p:spPr>
          <a:xfrm>
            <a:off x="1029509" y="4093037"/>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323" name="・"/>
          <p:cNvSpPr txBox="1"/>
          <p:nvPr/>
        </p:nvSpPr>
        <p:spPr>
          <a:xfrm>
            <a:off x="1111878" y="4191344"/>
            <a:ext cx="457201" cy="450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324" name="・"/>
          <p:cNvSpPr txBox="1"/>
          <p:nvPr/>
        </p:nvSpPr>
        <p:spPr>
          <a:xfrm>
            <a:off x="1194609" y="4286712"/>
            <a:ext cx="457201"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mn-lt"/>
                <a:ea typeface="+mn-ea"/>
                <a:cs typeface="+mn-cs"/>
                <a:sym typeface="ヒラギノ角ゴ ProN W3"/>
              </a:defRPr>
            </a:lvl1pPr>
          </a:lstStyle>
          <a:p>
            <a:r>
              <a:t>・</a:t>
            </a:r>
          </a:p>
        </p:txBody>
      </p:sp>
      <p:sp>
        <p:nvSpPr>
          <p:cNvPr id="325" name="角丸四角形"/>
          <p:cNvSpPr/>
          <p:nvPr/>
        </p:nvSpPr>
        <p:spPr>
          <a:xfrm>
            <a:off x="236869" y="2293504"/>
            <a:ext cx="2799884" cy="5137086"/>
          </a:xfrm>
          <a:prstGeom prst="roundRect">
            <a:avLst>
              <a:gd name="adj" fmla="val 18409"/>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6" name="正方形"/>
          <p:cNvSpPr/>
          <p:nvPr/>
        </p:nvSpPr>
        <p:spPr>
          <a:xfrm>
            <a:off x="4213673" y="4195855"/>
            <a:ext cx="1270001" cy="1270001"/>
          </a:xfrm>
          <a:prstGeom prst="rect">
            <a:avLst/>
          </a:prstGeom>
          <a:solidFill>
            <a:srgbClr val="929292"/>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7" name="推論"/>
          <p:cNvSpPr txBox="1"/>
          <p:nvPr/>
        </p:nvSpPr>
        <p:spPr>
          <a:xfrm>
            <a:off x="11629822" y="330853"/>
            <a:ext cx="1333501" cy="71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推論</a:t>
            </a:r>
          </a:p>
        </p:txBody>
      </p:sp>
      <p:sp>
        <p:nvSpPr>
          <p:cNvPr id="328" name="矢印"/>
          <p:cNvSpPr/>
          <p:nvPr/>
        </p:nvSpPr>
        <p:spPr>
          <a:xfrm>
            <a:off x="5785936"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9" name="1"/>
          <p:cNvSpPr txBox="1"/>
          <p:nvPr/>
        </p:nvSpPr>
        <p:spPr>
          <a:xfrm>
            <a:off x="4615196" y="4560422"/>
            <a:ext cx="466954"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330" name="1"/>
          <p:cNvSpPr txBox="1"/>
          <p:nvPr/>
        </p:nvSpPr>
        <p:spPr>
          <a:xfrm>
            <a:off x="1997935" y="5158369"/>
            <a:ext cx="466955"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vl1pPr>
          </a:lstStyle>
          <a:p>
            <a:r>
              <a:t>1</a:t>
            </a:r>
          </a:p>
        </p:txBody>
      </p:sp>
      <p:sp>
        <p:nvSpPr>
          <p:cNvPr id="331" name="予測"/>
          <p:cNvSpPr txBox="1"/>
          <p:nvPr/>
        </p:nvSpPr>
        <p:spPr>
          <a:xfrm>
            <a:off x="20539805"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予測</a:t>
            </a:r>
          </a:p>
        </p:txBody>
      </p:sp>
      <p:sp>
        <p:nvSpPr>
          <p:cNvPr id="332" name="正解"/>
          <p:cNvSpPr txBox="1"/>
          <p:nvPr/>
        </p:nvSpPr>
        <p:spPr>
          <a:xfrm>
            <a:off x="22348947" y="3183769"/>
            <a:ext cx="11049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正解</a:t>
            </a:r>
          </a:p>
        </p:txBody>
      </p:sp>
      <p:sp>
        <p:nvSpPr>
          <p:cNvPr id="333" name="矢印"/>
          <p:cNvSpPr/>
          <p:nvPr/>
        </p:nvSpPr>
        <p:spPr>
          <a:xfrm>
            <a:off x="3327877" y="4381569"/>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4" name="矢印"/>
          <p:cNvSpPr/>
          <p:nvPr/>
        </p:nvSpPr>
        <p:spPr>
          <a:xfrm>
            <a:off x="19681000" y="4367332"/>
            <a:ext cx="616891" cy="960956"/>
          </a:xfrm>
          <a:prstGeom prst="rightArrow">
            <a:avLst>
              <a:gd name="adj1" fmla="val 32973"/>
              <a:gd name="adj2" fmla="val 66579"/>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5" name="データ"/>
          <p:cNvSpPr txBox="1"/>
          <p:nvPr/>
        </p:nvSpPr>
        <p:spPr>
          <a:xfrm>
            <a:off x="836710" y="2452958"/>
            <a:ext cx="1600201"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データ</a:t>
            </a:r>
          </a:p>
        </p:txBody>
      </p:sp>
      <p:sp>
        <p:nvSpPr>
          <p:cNvPr id="336" name="それぞれのニューロンには前の層から繋がる重みwとバイアスbが存在します"/>
          <p:cNvSpPr txBox="1"/>
          <p:nvPr/>
        </p:nvSpPr>
        <p:spPr>
          <a:xfrm>
            <a:off x="3604535" y="8955783"/>
            <a:ext cx="1841312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200">
                <a:latin typeface="+mn-lt"/>
                <a:ea typeface="+mn-ea"/>
                <a:cs typeface="+mn-cs"/>
                <a:sym typeface="ヒラギノ角ゴ ProN W3"/>
              </a:defRPr>
            </a:pPr>
            <a:r>
              <a:t>それぞれのニューロンには前の層から繋がる</a:t>
            </a:r>
            <a:r>
              <a:rPr>
                <a:solidFill>
                  <a:schemeClr val="accent5">
                    <a:hueOff val="-82419"/>
                    <a:satOff val="-9513"/>
                    <a:lumOff val="-16343"/>
                  </a:schemeClr>
                </a:solidFill>
              </a:rPr>
              <a:t>重みw</a:t>
            </a:r>
            <a:r>
              <a:t>と</a:t>
            </a:r>
            <a:r>
              <a:rPr>
                <a:solidFill>
                  <a:schemeClr val="accent1"/>
                </a:solidFill>
              </a:rPr>
              <a:t>バイアスb</a:t>
            </a:r>
            <a:r>
              <a:t>が存在します</a:t>
            </a:r>
          </a:p>
        </p:txBody>
      </p:sp>
      <p:sp>
        <p:nvSpPr>
          <p:cNvPr id="337" name="精度は？"/>
          <p:cNvSpPr txBox="1"/>
          <p:nvPr/>
        </p:nvSpPr>
        <p:spPr>
          <a:xfrm>
            <a:off x="20945295" y="7196205"/>
            <a:ext cx="2095501"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latin typeface="+mn-lt"/>
                <a:ea typeface="+mn-ea"/>
                <a:cs typeface="+mn-cs"/>
                <a:sym typeface="ヒラギノ角ゴ ProN W3"/>
              </a:defRPr>
            </a:lvl1pPr>
          </a:lstStyle>
          <a:p>
            <a:r>
              <a:t>精度は？</a:t>
            </a:r>
          </a:p>
        </p:txBody>
      </p:sp>
      <p:sp>
        <p:nvSpPr>
          <p:cNvPr id="338" name="矢印"/>
          <p:cNvSpPr/>
          <p:nvPr/>
        </p:nvSpPr>
        <p:spPr>
          <a:xfrm rot="5400000">
            <a:off x="21487962" y="5912494"/>
            <a:ext cx="1010166" cy="960956"/>
          </a:xfrm>
          <a:prstGeom prst="rightArrow">
            <a:avLst>
              <a:gd name="adj1" fmla="val 44601"/>
              <a:gd name="adj2" fmla="val 48062"/>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9" name="入力層"/>
          <p:cNvSpPr txBox="1"/>
          <p:nvPr/>
        </p:nvSpPr>
        <p:spPr>
          <a:xfrm>
            <a:off x="7196646" y="1569525"/>
            <a:ext cx="1282701"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入力層</a:t>
            </a:r>
          </a:p>
        </p:txBody>
      </p:sp>
      <p:sp>
        <p:nvSpPr>
          <p:cNvPr id="340" name="中間層"/>
          <p:cNvSpPr txBox="1"/>
          <p:nvPr/>
        </p:nvSpPr>
        <p:spPr>
          <a:xfrm>
            <a:off x="12183564"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中間層</a:t>
            </a:r>
          </a:p>
        </p:txBody>
      </p:sp>
      <p:sp>
        <p:nvSpPr>
          <p:cNvPr id="341" name="出力層"/>
          <p:cNvSpPr txBox="1"/>
          <p:nvPr/>
        </p:nvSpPr>
        <p:spPr>
          <a:xfrm>
            <a:off x="17170482" y="1442302"/>
            <a:ext cx="1282701" cy="508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r>
              <a:t>出力層</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6532E119-908C-9EB2-D73D-D428AA7B1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1072EDFB-472A-D65A-DB2C-1292E4EFF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E65E7282-DD13-5BC1-2038-9233973A4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21F6F04F-8059-F426-7773-33C669872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1076</Words>
  <Application>Microsoft Macintosh PowerPoint</Application>
  <PresentationFormat>ユーザー設定</PresentationFormat>
  <Paragraphs>536</Paragraphs>
  <Slides>40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40</vt:i4>
      </vt:variant>
    </vt:vector>
  </HeadingPairs>
  <TitlesOfParts>
    <vt:vector size="45" baseType="lpstr">
      <vt:lpstr>ヒラギノ角ゴ ProN W3</vt:lpstr>
      <vt:lpstr>ヒラギノ角ゴ ProN W6</vt:lpstr>
      <vt:lpstr>Cambria Math</vt:lpstr>
      <vt:lpstr>Helvetica Neue Light</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須藤　毅顕</cp:lastModifiedBy>
  <cp:revision>2</cp:revision>
  <dcterms:modified xsi:type="dcterms:W3CDTF">2024-07-25T00:52:46Z</dcterms:modified>
</cp:coreProperties>
</file>